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5" r:id="rId1"/>
    <p:sldMasterId id="2147483962" r:id="rId2"/>
    <p:sldMasterId id="2147483974" r:id="rId3"/>
    <p:sldMasterId id="2147483986" r:id="rId4"/>
    <p:sldMasterId id="2147483998" r:id="rId5"/>
    <p:sldMasterId id="2147484010" r:id="rId6"/>
    <p:sldMasterId id="2147484022" r:id="rId7"/>
    <p:sldMasterId id="2147484034" r:id="rId8"/>
    <p:sldMasterId id="2147484046" r:id="rId9"/>
    <p:sldMasterId id="2147484058" r:id="rId10"/>
  </p:sldMasterIdLst>
  <p:notesMasterIdLst>
    <p:notesMasterId r:id="rId81"/>
  </p:notesMasterIdLst>
  <p:handoutMasterIdLst>
    <p:handoutMasterId r:id="rId82"/>
  </p:handoutMasterIdLst>
  <p:sldIdLst>
    <p:sldId id="646" r:id="rId11"/>
    <p:sldId id="761" r:id="rId12"/>
    <p:sldId id="985" r:id="rId13"/>
    <p:sldId id="810" r:id="rId14"/>
    <p:sldId id="978" r:id="rId15"/>
    <p:sldId id="979" r:id="rId16"/>
    <p:sldId id="987" r:id="rId17"/>
    <p:sldId id="988" r:id="rId18"/>
    <p:sldId id="989" r:id="rId19"/>
    <p:sldId id="990" r:id="rId20"/>
    <p:sldId id="991" r:id="rId21"/>
    <p:sldId id="980" r:id="rId22"/>
    <p:sldId id="982" r:id="rId23"/>
    <p:sldId id="676" r:id="rId24"/>
    <p:sldId id="677" r:id="rId25"/>
    <p:sldId id="675" r:id="rId26"/>
    <p:sldId id="508" r:id="rId27"/>
    <p:sldId id="678" r:id="rId28"/>
    <p:sldId id="419" r:id="rId29"/>
    <p:sldId id="509" r:id="rId30"/>
    <p:sldId id="421" r:id="rId31"/>
    <p:sldId id="510" r:id="rId32"/>
    <p:sldId id="511" r:id="rId33"/>
    <p:sldId id="512" r:id="rId34"/>
    <p:sldId id="514" r:id="rId35"/>
    <p:sldId id="527" r:id="rId36"/>
    <p:sldId id="808" r:id="rId37"/>
    <p:sldId id="689" r:id="rId38"/>
    <p:sldId id="517" r:id="rId39"/>
    <p:sldId id="518" r:id="rId40"/>
    <p:sldId id="519" r:id="rId41"/>
    <p:sldId id="425" r:id="rId42"/>
    <p:sldId id="429" r:id="rId43"/>
    <p:sldId id="431" r:id="rId44"/>
    <p:sldId id="433" r:id="rId45"/>
    <p:sldId id="546" r:id="rId46"/>
    <p:sldId id="515" r:id="rId47"/>
    <p:sldId id="516" r:id="rId48"/>
    <p:sldId id="823" r:id="rId49"/>
    <p:sldId id="992" r:id="rId50"/>
    <p:sldId id="994" r:id="rId51"/>
    <p:sldId id="879" r:id="rId52"/>
    <p:sldId id="880" r:id="rId53"/>
    <p:sldId id="882" r:id="rId54"/>
    <p:sldId id="883" r:id="rId55"/>
    <p:sldId id="884" r:id="rId56"/>
    <p:sldId id="885" r:id="rId57"/>
    <p:sldId id="886" r:id="rId58"/>
    <p:sldId id="887" r:id="rId59"/>
    <p:sldId id="888" r:id="rId60"/>
    <p:sldId id="889" r:id="rId61"/>
    <p:sldId id="890" r:id="rId62"/>
    <p:sldId id="891" r:id="rId63"/>
    <p:sldId id="892" r:id="rId64"/>
    <p:sldId id="893" r:id="rId65"/>
    <p:sldId id="894" r:id="rId66"/>
    <p:sldId id="895" r:id="rId67"/>
    <p:sldId id="896" r:id="rId68"/>
    <p:sldId id="897" r:id="rId69"/>
    <p:sldId id="993" r:id="rId70"/>
    <p:sldId id="898" r:id="rId71"/>
    <p:sldId id="899" r:id="rId72"/>
    <p:sldId id="900" r:id="rId73"/>
    <p:sldId id="901" r:id="rId74"/>
    <p:sldId id="902" r:id="rId75"/>
    <p:sldId id="975" r:id="rId76"/>
    <p:sldId id="976" r:id="rId77"/>
    <p:sldId id="977" r:id="rId78"/>
    <p:sldId id="366" r:id="rId79"/>
    <p:sldId id="365" r:id="rId80"/>
  </p:sldIdLst>
  <p:sldSz cx="9144000" cy="6858000" type="screen4x3"/>
  <p:notesSz cx="6858000" cy="9144000"/>
  <p:defaultTextStyle>
    <a:defPPr>
      <a:defRPr lang="zh-CN"/>
    </a:defPPr>
    <a:lvl1pPr algn="l" rtl="0" eaLnBrk="0" fontAlgn="base" hangingPunct="0">
      <a:spcBef>
        <a:spcPct val="0"/>
      </a:spcBef>
      <a:spcAft>
        <a:spcPct val="0"/>
      </a:spcAft>
      <a:defRPr sz="3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3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3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3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3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32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32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32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32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FF99"/>
    <a:srgbClr val="00CC00"/>
    <a:srgbClr val="002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76" autoAdjust="0"/>
    <p:restoredTop sz="94660"/>
  </p:normalViewPr>
  <p:slideViewPr>
    <p:cSldViewPr>
      <p:cViewPr varScale="1">
        <p:scale>
          <a:sx n="70" d="100"/>
          <a:sy n="70" d="100"/>
        </p:scale>
        <p:origin x="1704" y="7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63" d="100"/>
          <a:sy n="63" d="100"/>
        </p:scale>
        <p:origin x="-345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handoutMaster" Target="handoutMasters/handoutMaster1.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image" Target="../media/image86.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宋体" pitchFamily="2" charset="-122"/>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ea typeface="宋体" pitchFamily="2" charset="-122"/>
              </a:defRPr>
            </a:lvl1pPr>
          </a:lstStyle>
          <a:p>
            <a:pPr>
              <a:defRPr/>
            </a:pPr>
            <a:fld id="{A5C8BFB9-2C56-4E09-84D6-85D4A5005FD9}" type="datetimeFigureOut">
              <a:rPr lang="zh-CN" altLang="en-US"/>
              <a:pPr>
                <a:defRPr/>
              </a:pPr>
              <a:t>2015/7/15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宋体" pitchFamily="2" charset="-122"/>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769C30E-3A52-4A81-8BCB-20D53713E08A}" type="slidenum">
              <a:rPr lang="zh-CN" altLang="en-US"/>
              <a:pPr>
                <a:defRPr/>
              </a:pPr>
              <a:t>‹#›</a:t>
            </a:fld>
            <a:endParaRPr lang="zh-CN" altLang="en-US"/>
          </a:p>
        </p:txBody>
      </p:sp>
    </p:spTree>
    <p:extLst>
      <p:ext uri="{BB962C8B-B14F-4D97-AF65-F5344CB8AC3E}">
        <p14:creationId xmlns:p14="http://schemas.microsoft.com/office/powerpoint/2010/main" val="2542130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宋体"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ea typeface="宋体" pitchFamily="2" charset="-122"/>
              </a:defRPr>
            </a:lvl1pPr>
          </a:lstStyle>
          <a:p>
            <a:pPr>
              <a:defRPr/>
            </a:pPr>
            <a:fld id="{FBF604F3-0CE8-4A71-91EC-BD397C27DAE2}" type="datetimeFigureOut">
              <a:rPr lang="zh-CN" altLang="en-US"/>
              <a:pPr>
                <a:defRPr/>
              </a:pPr>
              <a:t>2015/7/15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宋体"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2EC8861-8AE7-4C07-810A-C21A32FC3677}" type="slidenum">
              <a:rPr lang="zh-CN" altLang="en-US"/>
              <a:pPr>
                <a:defRPr/>
              </a:pPr>
              <a:t>‹#›</a:t>
            </a:fld>
            <a:endParaRPr lang="zh-CN" altLang="en-US"/>
          </a:p>
        </p:txBody>
      </p:sp>
    </p:spTree>
    <p:extLst>
      <p:ext uri="{BB962C8B-B14F-4D97-AF65-F5344CB8AC3E}">
        <p14:creationId xmlns:p14="http://schemas.microsoft.com/office/powerpoint/2010/main" val="4229222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E8921027-B700-492A-8FB9-B1860DC30993}" type="slidenum">
              <a:rPr lang="zh-CN" altLang="en-US" smtClean="0">
                <a:latin typeface="Arial" panose="020B0604020202020204" pitchFamily="34" charset="0"/>
              </a:rPr>
              <a:pPr>
                <a:spcBef>
                  <a:spcPct val="0"/>
                </a:spcBef>
              </a:pPr>
              <a:t>1</a:t>
            </a:fld>
            <a:endParaRPr lang="zh-CN" altLang="en-US" smtClean="0">
              <a:latin typeface="Arial" panose="020B0604020202020204" pitchFamily="34" charset="0"/>
            </a:endParaRPr>
          </a:p>
        </p:txBody>
      </p:sp>
    </p:spTree>
    <p:extLst>
      <p:ext uri="{BB962C8B-B14F-4D97-AF65-F5344CB8AC3E}">
        <p14:creationId xmlns:p14="http://schemas.microsoft.com/office/powerpoint/2010/main" val="3087031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1218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panose="020B0604020202020204" pitchFamily="34" charset="0"/>
                <a:ea typeface="宋体" panose="02010600030101010101" pitchFamily="2" charset="-122"/>
              </a:defRPr>
            </a:lvl1pPr>
            <a:lvl2pPr marL="742950" indent="-285750">
              <a:defRPr sz="3200">
                <a:solidFill>
                  <a:schemeClr val="tx1"/>
                </a:solidFill>
                <a:latin typeface="Arial" panose="020B0604020202020204" pitchFamily="34" charset="0"/>
                <a:ea typeface="宋体" panose="02010600030101010101" pitchFamily="2" charset="-122"/>
              </a:defRPr>
            </a:lvl2pPr>
            <a:lvl3pPr marL="1143000" indent="-228600">
              <a:defRPr sz="3200">
                <a:solidFill>
                  <a:schemeClr val="tx1"/>
                </a:solidFill>
                <a:latin typeface="Arial" panose="020B0604020202020204" pitchFamily="34" charset="0"/>
                <a:ea typeface="宋体" panose="02010600030101010101" pitchFamily="2" charset="-122"/>
              </a:defRPr>
            </a:lvl3pPr>
            <a:lvl4pPr marL="1600200" indent="-228600">
              <a:defRPr sz="3200">
                <a:solidFill>
                  <a:schemeClr val="tx1"/>
                </a:solidFill>
                <a:latin typeface="Arial" panose="020B0604020202020204" pitchFamily="34" charset="0"/>
                <a:ea typeface="宋体" panose="02010600030101010101" pitchFamily="2" charset="-122"/>
              </a:defRPr>
            </a:lvl4pPr>
            <a:lvl5pPr marL="2057400" indent="-22860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9pPr>
          </a:lstStyle>
          <a:p>
            <a:fld id="{3C38073E-F6DF-4209-9223-61EAB0C2182D}" type="slidenum">
              <a:rPr lang="zh-CN" altLang="en-US" sz="1200" smtClean="0"/>
              <a:pPr/>
              <a:t>14</a:t>
            </a:fld>
            <a:endParaRPr lang="zh-CN" altLang="en-US" sz="1200" smtClean="0"/>
          </a:p>
        </p:txBody>
      </p:sp>
    </p:spTree>
    <p:extLst>
      <p:ext uri="{BB962C8B-B14F-4D97-AF65-F5344CB8AC3E}">
        <p14:creationId xmlns:p14="http://schemas.microsoft.com/office/powerpoint/2010/main" val="51685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96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C7CC951D-8C53-414E-97BE-CEBA2C655BF1}" type="slidenum">
              <a:rPr lang="zh-CN" altLang="en-US" smtClean="0">
                <a:latin typeface="Arial" panose="020B0604020202020204" pitchFamily="34" charset="0"/>
              </a:rPr>
              <a:pPr>
                <a:spcBef>
                  <a:spcPct val="0"/>
                </a:spcBef>
              </a:pPr>
              <a:t>40</a:t>
            </a:fld>
            <a:endParaRPr lang="zh-CN" altLang="en-US" smtClean="0">
              <a:latin typeface="Arial" panose="020B0604020202020204" pitchFamily="34" charset="0"/>
            </a:endParaRPr>
          </a:p>
        </p:txBody>
      </p:sp>
    </p:spTree>
    <p:extLst>
      <p:ext uri="{BB962C8B-B14F-4D97-AF65-F5344CB8AC3E}">
        <p14:creationId xmlns:p14="http://schemas.microsoft.com/office/powerpoint/2010/main" val="2324395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996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C7CC951D-8C53-414E-97BE-CEBA2C655BF1}" type="slidenum">
              <a:rPr lang="zh-CN" altLang="en-US" smtClean="0">
                <a:latin typeface="Arial" panose="020B0604020202020204" pitchFamily="34" charset="0"/>
              </a:rPr>
              <a:pPr>
                <a:spcBef>
                  <a:spcPct val="0"/>
                </a:spcBef>
              </a:pPr>
              <a:t>66</a:t>
            </a:fld>
            <a:endParaRPr lang="zh-CN" altLang="en-US" smtClean="0">
              <a:latin typeface="Arial" panose="020B0604020202020204" pitchFamily="34" charset="0"/>
            </a:endParaRPr>
          </a:p>
        </p:txBody>
      </p:sp>
    </p:spTree>
    <p:extLst>
      <p:ext uri="{BB962C8B-B14F-4D97-AF65-F5344CB8AC3E}">
        <p14:creationId xmlns:p14="http://schemas.microsoft.com/office/powerpoint/2010/main" val="782304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2035306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000528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95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402511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4901130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6357783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7377828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41872069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8400616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8198143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995698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9931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9478129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6300951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7838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1717253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8779885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256184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137198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标题，文本与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图表占位符 3"/>
          <p:cNvSpPr>
            <a:spLocks noGrp="1"/>
          </p:cNvSpPr>
          <p:nvPr>
            <p:ph type="chart" sz="half" idx="2"/>
          </p:nvPr>
        </p:nvSpPr>
        <p:spPr>
          <a:xfrm>
            <a:off x="4648200" y="1600200"/>
            <a:ext cx="4038600" cy="4525963"/>
          </a:xfrm>
          <a:prstGeom prst="rect">
            <a:avLst/>
          </a:prstGeom>
        </p:spPr>
        <p:txBody>
          <a:bodyPr/>
          <a:lstStyle/>
          <a:p>
            <a:pPr lvl="0"/>
            <a:r>
              <a:rPr lang="zh-CN" altLang="en-US" noProof="0" smtClean="0"/>
              <a:t>单击图标添加图表</a:t>
            </a:r>
          </a:p>
        </p:txBody>
      </p:sp>
    </p:spTree>
    <p:extLst>
      <p:ext uri="{BB962C8B-B14F-4D97-AF65-F5344CB8AC3E}">
        <p14:creationId xmlns:p14="http://schemas.microsoft.com/office/powerpoint/2010/main" val="369267900"/>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609600"/>
            <a:ext cx="854075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01625" y="1905000"/>
            <a:ext cx="4194175" cy="41941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05000"/>
            <a:ext cx="4194175" cy="41941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xfrm>
            <a:off x="301625" y="6245225"/>
            <a:ext cx="2289175" cy="476250"/>
          </a:xfrm>
          <a:prstGeom prst="rect">
            <a:avLst/>
          </a:prstGeom>
        </p:spPr>
        <p:txBody>
          <a:bodyPr/>
          <a:lstStyle>
            <a:lvl1pPr eaLnBrk="1" hangingPunct="1">
              <a:defRPr>
                <a:latin typeface="Arial" charset="0"/>
                <a:ea typeface="宋体" pitchFamily="2" charset="-122"/>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xfrm>
            <a:off x="6553200" y="6245225"/>
            <a:ext cx="2289175"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59BBC04-81A4-41E8-A1F5-575C7B6A1C97}" type="slidenum">
              <a:rPr lang="en-US" altLang="zh-CN"/>
              <a:pPr>
                <a:defRPr/>
              </a:pPr>
              <a:t>‹#›</a:t>
            </a:fld>
            <a:endParaRPr lang="en-US" altLang="zh-CN"/>
          </a:p>
        </p:txBody>
      </p:sp>
    </p:spTree>
    <p:extLst>
      <p:ext uri="{BB962C8B-B14F-4D97-AF65-F5344CB8AC3E}">
        <p14:creationId xmlns:p14="http://schemas.microsoft.com/office/powerpoint/2010/main" val="958698032"/>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609600"/>
            <a:ext cx="854075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01625" y="1905000"/>
            <a:ext cx="4194175" cy="41941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905000"/>
            <a:ext cx="4194175" cy="20208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4078288"/>
            <a:ext cx="4194175" cy="20208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xfrm>
            <a:off x="301625" y="6245225"/>
            <a:ext cx="2289175" cy="476250"/>
          </a:xfrm>
          <a:prstGeom prst="rect">
            <a:avLst/>
          </a:prstGeom>
        </p:spPr>
        <p:txBody>
          <a:bodyPr/>
          <a:lstStyle>
            <a:lvl1pPr eaLnBrk="1" hangingPunct="1">
              <a:defRPr>
                <a:latin typeface="Arial" charset="0"/>
                <a:ea typeface="宋体" pitchFamily="2" charset="-122"/>
              </a:defRPr>
            </a:lvl1pPr>
          </a:lstStyle>
          <a:p>
            <a:pPr>
              <a:defRPr/>
            </a:pPr>
            <a:endParaRPr lang="en-US" altLang="zh-CN"/>
          </a:p>
        </p:txBody>
      </p:sp>
      <p:sp>
        <p:nvSpPr>
          <p:cNvPr id="7" name="Rectangle 5"/>
          <p:cNvSpPr>
            <a:spLocks noGrp="1" noChangeArrowheads="1"/>
          </p:cNvSpPr>
          <p:nvPr>
            <p:ph type="ftr" sz="quarter" idx="11"/>
          </p:nvPr>
        </p:nvSpPr>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xfrm>
            <a:off x="6553200" y="6245225"/>
            <a:ext cx="2289175"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2C2684E-3F24-40BE-B60B-A2D5E55C2F23}" type="slidenum">
              <a:rPr lang="en-US" altLang="zh-CN"/>
              <a:pPr>
                <a:defRPr/>
              </a:pPr>
              <a:t>‹#›</a:t>
            </a:fld>
            <a:endParaRPr lang="en-US" altLang="zh-CN"/>
          </a:p>
        </p:txBody>
      </p:sp>
    </p:spTree>
    <p:extLst>
      <p:ext uri="{BB962C8B-B14F-4D97-AF65-F5344CB8AC3E}">
        <p14:creationId xmlns:p14="http://schemas.microsoft.com/office/powerpoint/2010/main" val="404724551"/>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301625" y="609600"/>
            <a:ext cx="8540750" cy="5489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4"/>
          <p:cNvSpPr>
            <a:spLocks noGrp="1" noChangeArrowheads="1"/>
          </p:cNvSpPr>
          <p:nvPr>
            <p:ph type="dt" sz="half" idx="10"/>
          </p:nvPr>
        </p:nvSpPr>
        <p:spPr>
          <a:xfrm>
            <a:off x="301625" y="6245225"/>
            <a:ext cx="2289175" cy="476250"/>
          </a:xfrm>
          <a:prstGeom prst="rect">
            <a:avLst/>
          </a:prstGeom>
        </p:spPr>
        <p:txBody>
          <a:bodyPr/>
          <a:lstStyle>
            <a:lvl1pPr eaLnBrk="1" hangingPunct="1">
              <a:defRPr>
                <a:latin typeface="Arial" charset="0"/>
                <a:ea typeface="宋体" pitchFamily="2" charset="-122"/>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xfrm>
            <a:off x="6553200" y="6245225"/>
            <a:ext cx="2289175"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6F90AE2-552B-4144-8FD7-7E3D0CBA791E}" type="slidenum">
              <a:rPr lang="en-US" altLang="zh-CN"/>
              <a:pPr>
                <a:defRPr/>
              </a:pPr>
              <a:t>‹#›</a:t>
            </a:fld>
            <a:endParaRPr lang="en-US" altLang="zh-CN"/>
          </a:p>
        </p:txBody>
      </p:sp>
    </p:spTree>
    <p:extLst>
      <p:ext uri="{BB962C8B-B14F-4D97-AF65-F5344CB8AC3E}">
        <p14:creationId xmlns:p14="http://schemas.microsoft.com/office/powerpoint/2010/main" val="868015698"/>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609600"/>
            <a:ext cx="854075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301625" y="1905000"/>
            <a:ext cx="4194175" cy="41941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905000"/>
            <a:ext cx="4194175" cy="20208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4078288"/>
            <a:ext cx="4194175" cy="20208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a:xfrm>
            <a:off x="301625" y="6245225"/>
            <a:ext cx="2289175" cy="476250"/>
          </a:xfrm>
          <a:prstGeom prst="rect">
            <a:avLst/>
          </a:prstGeom>
        </p:spPr>
        <p:txBody>
          <a:bodyPr/>
          <a:lstStyle>
            <a:lvl1pPr eaLnBrk="1" hangingPunct="1">
              <a:defRPr>
                <a:latin typeface="Arial" charset="0"/>
                <a:ea typeface="宋体" pitchFamily="2" charset="-122"/>
              </a:defRPr>
            </a:lvl1pPr>
          </a:lstStyle>
          <a:p>
            <a:pPr>
              <a:defRPr/>
            </a:pPr>
            <a:endParaRPr lang="en-US" altLang="zh-CN"/>
          </a:p>
        </p:txBody>
      </p:sp>
      <p:sp>
        <p:nvSpPr>
          <p:cNvPr id="7" name="Rectangle 5"/>
          <p:cNvSpPr>
            <a:spLocks noGrp="1" noChangeArrowheads="1"/>
          </p:cNvSpPr>
          <p:nvPr>
            <p:ph type="ftr" sz="quarter" idx="11"/>
          </p:nvPr>
        </p:nvSpPr>
        <p:spPr/>
        <p:txBody>
          <a:bodyPr/>
          <a:lstStyle>
            <a:lvl1pPr>
              <a:defRPr/>
            </a:lvl1pPr>
          </a:lstStyle>
          <a:p>
            <a:pPr>
              <a:defRPr/>
            </a:pPr>
            <a:endParaRPr lang="en-US" altLang="zh-CN"/>
          </a:p>
        </p:txBody>
      </p:sp>
      <p:sp>
        <p:nvSpPr>
          <p:cNvPr id="8" name="Rectangle 6"/>
          <p:cNvSpPr>
            <a:spLocks noGrp="1" noChangeArrowheads="1"/>
          </p:cNvSpPr>
          <p:nvPr>
            <p:ph type="sldNum" sz="quarter" idx="12"/>
          </p:nvPr>
        </p:nvSpPr>
        <p:spPr>
          <a:xfrm>
            <a:off x="6553200" y="6245225"/>
            <a:ext cx="2289175"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A55CD4C-F30E-4398-AA66-3DBD392ED942}" type="slidenum">
              <a:rPr lang="en-US" altLang="zh-CN"/>
              <a:pPr>
                <a:defRPr/>
              </a:pPr>
              <a:t>‹#›</a:t>
            </a:fld>
            <a:endParaRPr lang="en-US" altLang="zh-CN"/>
          </a:p>
        </p:txBody>
      </p:sp>
    </p:spTree>
    <p:extLst>
      <p:ext uri="{BB962C8B-B14F-4D97-AF65-F5344CB8AC3E}">
        <p14:creationId xmlns:p14="http://schemas.microsoft.com/office/powerpoint/2010/main" val="2489858042"/>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3819103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403391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315749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852814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02601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240636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176850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049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567635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416516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45936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976754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33238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87389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2659211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635506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746539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663887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3571552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599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997560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1286372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724069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761191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566031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951034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64111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3690855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82150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308492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96008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515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0363486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8933170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211292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179770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6993202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2479795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544584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2382116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018488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86760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0206041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4810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290490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044363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23880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dirty="0"/>
          </a:p>
        </p:txBody>
      </p:sp>
    </p:spTree>
    <p:extLst>
      <p:ext uri="{BB962C8B-B14F-4D97-AF65-F5344CB8AC3E}">
        <p14:creationId xmlns:p14="http://schemas.microsoft.com/office/powerpoint/2010/main" val="34242280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7387307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41844810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0619221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2954342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3250174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2924577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4438769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0513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35214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870165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60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2016669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9639112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2901277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321243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7716892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5034005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7626985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6331409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4109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790121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内容与标题">
    <p:spTree>
      <p:nvGrpSpPr>
        <p:cNvPr id="1" name=""/>
        <p:cNvGrpSpPr/>
        <p:nvPr/>
      </p:nvGrpSpPr>
      <p:grpSpPr>
        <a:xfrm>
          <a:off x="0" y="0"/>
          <a:ext cx="0" cy="0"/>
          <a:chOff x="0" y="0"/>
          <a:chExt cx="0" cy="0"/>
        </a:xfrm>
      </p:grpSpPr>
      <p:sp>
        <p:nvSpPr>
          <p:cNvPr id="3" name="内容占位符 2"/>
          <p:cNvSpPr>
            <a:spLocks noGrp="1"/>
          </p:cNvSpPr>
          <p:nvPr>
            <p:ph idx="1"/>
          </p:nvPr>
        </p:nvSpPr>
        <p:spPr>
          <a:xfrm>
            <a:off x="3575050" y="273050"/>
            <a:ext cx="5111750" cy="5853113"/>
          </a:xfrm>
        </p:spPr>
        <p:txBody>
          <a:bodyPr/>
          <a:lstStyle>
            <a:lvl1pPr>
              <a:buFont typeface="Wingdings" pitchFamily="2" charset="2"/>
              <a:buChar char="u"/>
              <a:defRPr sz="3200"/>
            </a:lvl1pPr>
            <a:lvl2pPr>
              <a:buFont typeface="Wingdings" pitchFamily="2" charset="2"/>
              <a:buChar char="l"/>
              <a:defRPr sz="2800"/>
            </a:lvl2pPr>
            <a:lvl3pPr>
              <a:buFont typeface="Wingdings" pitchFamily="2" charset="2"/>
              <a:buChar char="p"/>
              <a:defRPr sz="2400"/>
            </a:lvl3pPr>
            <a:lvl4pPr>
              <a:buFont typeface="Wingdings" pitchFamily="2" charset="2"/>
              <a:buChar char="u"/>
              <a:defRPr sz="2000"/>
            </a:lvl4pPr>
            <a:lvl5pPr>
              <a:buFont typeface="Wingdings" pitchFamily="2" charset="2"/>
              <a:buChar char="u"/>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780606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9801918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3443306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670955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9540234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1911263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33115535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543399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7435124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6212037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671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1200094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5315212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3235268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198953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295400"/>
            <a:ext cx="2057400" cy="52578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295400"/>
            <a:ext cx="6019800" cy="52578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161739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18401749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4880726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11930056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33600"/>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7511633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258909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770394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0.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5.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6.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7.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8.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9.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0" descr="backgroud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1295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8" name="Rectangle 3"/>
          <p:cNvSpPr>
            <a:spLocks noGrp="1" noChangeArrowheads="1"/>
          </p:cNvSpPr>
          <p:nvPr>
            <p:ph type="body" idx="1"/>
          </p:nvPr>
        </p:nvSpPr>
        <p:spPr bwMode="auto">
          <a:xfrm>
            <a:off x="457200" y="21336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600">
                <a:solidFill>
                  <a:schemeClr val="tx1">
                    <a:tint val="75000"/>
                  </a:schemeClr>
                </a:solidFill>
                <a:latin typeface="Arial" charset="0"/>
                <a:ea typeface="宋体" charset="-122"/>
              </a:defRPr>
            </a:lvl1pPr>
          </a:lstStyle>
          <a:p>
            <a:pPr>
              <a:defRPr/>
            </a:pPr>
            <a:endParaRPr lang="en-US" altLang="zh-CN"/>
          </a:p>
        </p:txBody>
      </p:sp>
    </p:spTree>
  </p:cSld>
  <p:clrMap bg1="lt1" tx1="dk1" bg2="lt2" tx2="dk2" accent1="accent1" accent2="accent2" accent3="accent3" accent4="accent4" accent5="accent5" accent6="accent6" hlink="hlink" folHlink="folHlink"/>
  <p:sldLayoutIdLst>
    <p:sldLayoutId id="2147490945" r:id="rId1"/>
    <p:sldLayoutId id="2147490946" r:id="rId2"/>
    <p:sldLayoutId id="2147490947" r:id="rId3"/>
    <p:sldLayoutId id="2147490948" r:id="rId4"/>
    <p:sldLayoutId id="2147490949" r:id="rId5"/>
    <p:sldLayoutId id="2147490950" r:id="rId6"/>
    <p:sldLayoutId id="2147490951" r:id="rId7"/>
    <p:sldLayoutId id="2147490952" r:id="rId8"/>
    <p:sldLayoutId id="2147490953" r:id="rId9"/>
    <p:sldLayoutId id="2147490954" r:id="rId10"/>
    <p:sldLayoutId id="2147490955" r:id="rId11"/>
    <p:sldLayoutId id="2147490956" r:id="rId12"/>
    <p:sldLayoutId id="2147490957" r:id="rId13"/>
    <p:sldLayoutId id="2147490958" r:id="rId14"/>
    <p:sldLayoutId id="2147490959" r:id="rId15"/>
    <p:sldLayoutId id="2147490960" r:id="rId16"/>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黑体" pitchFamily="2" charset="-122"/>
        </a:defRPr>
      </a:lvl2pPr>
      <a:lvl3pPr algn="l" rtl="0" eaLnBrk="0" fontAlgn="base" hangingPunct="0">
        <a:spcBef>
          <a:spcPct val="0"/>
        </a:spcBef>
        <a:spcAft>
          <a:spcPct val="0"/>
        </a:spcAft>
        <a:defRPr sz="4000">
          <a:solidFill>
            <a:schemeClr val="tx2"/>
          </a:solidFill>
          <a:latin typeface="Arial" charset="0"/>
          <a:ea typeface="黑体" pitchFamily="2" charset="-122"/>
        </a:defRPr>
      </a:lvl3pPr>
      <a:lvl4pPr algn="l" rtl="0" eaLnBrk="0" fontAlgn="base" hangingPunct="0">
        <a:spcBef>
          <a:spcPct val="0"/>
        </a:spcBef>
        <a:spcAft>
          <a:spcPct val="0"/>
        </a:spcAft>
        <a:defRPr sz="4000">
          <a:solidFill>
            <a:schemeClr val="tx2"/>
          </a:solidFill>
          <a:latin typeface="Arial" charset="0"/>
          <a:ea typeface="黑体" pitchFamily="2" charset="-122"/>
        </a:defRPr>
      </a:lvl4pPr>
      <a:lvl5pPr algn="l" rtl="0" eaLnBrk="0" fontAlgn="base" hangingPunct="0">
        <a:spcBef>
          <a:spcPct val="0"/>
        </a:spcBef>
        <a:spcAft>
          <a:spcPct val="0"/>
        </a:spcAft>
        <a:defRPr sz="4000">
          <a:solidFill>
            <a:schemeClr val="tx2"/>
          </a:solidFill>
          <a:latin typeface="Arial" charset="0"/>
          <a:ea typeface="黑体" pitchFamily="2" charset="-122"/>
        </a:defRPr>
      </a:lvl5pPr>
      <a:lvl6pPr marL="457200" algn="l" rtl="0" eaLnBrk="1" fontAlgn="base" hangingPunct="1">
        <a:spcBef>
          <a:spcPct val="0"/>
        </a:spcBef>
        <a:spcAft>
          <a:spcPct val="0"/>
        </a:spcAft>
        <a:defRPr sz="4000">
          <a:solidFill>
            <a:schemeClr val="tx2"/>
          </a:solidFill>
          <a:latin typeface="Arial" charset="0"/>
          <a:ea typeface="黑体" pitchFamily="2" charset="-122"/>
        </a:defRPr>
      </a:lvl6pPr>
      <a:lvl7pPr marL="914400" algn="l" rtl="0" eaLnBrk="1" fontAlgn="base" hangingPunct="1">
        <a:spcBef>
          <a:spcPct val="0"/>
        </a:spcBef>
        <a:spcAft>
          <a:spcPct val="0"/>
        </a:spcAft>
        <a:defRPr sz="4000">
          <a:solidFill>
            <a:schemeClr val="tx2"/>
          </a:solidFill>
          <a:latin typeface="Arial" charset="0"/>
          <a:ea typeface="黑体" pitchFamily="2" charset="-122"/>
        </a:defRPr>
      </a:lvl7pPr>
      <a:lvl8pPr marL="1371600" algn="l" rtl="0" eaLnBrk="1" fontAlgn="base" hangingPunct="1">
        <a:spcBef>
          <a:spcPct val="0"/>
        </a:spcBef>
        <a:spcAft>
          <a:spcPct val="0"/>
        </a:spcAft>
        <a:defRPr sz="4000">
          <a:solidFill>
            <a:schemeClr val="tx2"/>
          </a:solidFill>
          <a:latin typeface="Arial" charset="0"/>
          <a:ea typeface="黑体" pitchFamily="2" charset="-122"/>
        </a:defRPr>
      </a:lvl8pPr>
      <a:lvl9pPr marL="1828800" algn="l" rtl="0" eaLnBrk="1" fontAlgn="base" hangingPunct="1">
        <a:spcBef>
          <a:spcPct val="0"/>
        </a:spcBef>
        <a:spcAft>
          <a:spcPct val="0"/>
        </a:spcAft>
        <a:defRPr sz="4000">
          <a:solidFill>
            <a:schemeClr val="tx2"/>
          </a:solidFill>
          <a:latin typeface="Arial" charset="0"/>
          <a:ea typeface="黑体" pitchFamily="2" charset="-122"/>
        </a:defRPr>
      </a:lvl9pPr>
    </p:titleStyle>
    <p:bodyStyle>
      <a:lvl1pPr marL="342900" indent="-342900" algn="l" rtl="0" eaLnBrk="0" fontAlgn="base" hangingPunct="0">
        <a:spcBef>
          <a:spcPct val="20000"/>
        </a:spcBef>
        <a:spcAft>
          <a:spcPct val="0"/>
        </a:spcAft>
        <a:buFont typeface="Wingdings" panose="05000000000000000000"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p"/>
        <a:defRPr sz="2400">
          <a:solidFill>
            <a:srgbClr val="002060"/>
          </a:solidFill>
          <a:latin typeface="+mn-lt"/>
          <a:ea typeface="+mn-ea"/>
        </a:defRPr>
      </a:lvl2pPr>
      <a:lvl3pPr marL="1143000" indent="-228600" algn="l" rtl="0" eaLnBrk="0" fontAlgn="base" hangingPunct="0">
        <a:spcBef>
          <a:spcPct val="20000"/>
        </a:spcBef>
        <a:spcAft>
          <a:spcPct val="0"/>
        </a:spcAft>
        <a:buFont typeface="Wingdings" panose="05000000000000000000" pitchFamily="2" charset="2"/>
        <a:buChar char="ü"/>
        <a:defRPr sz="2000">
          <a:solidFill>
            <a:srgbClr val="262626"/>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5" descr="backgroud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title"/>
          </p:nvPr>
        </p:nvSpPr>
        <p:spPr bwMode="auto">
          <a:xfrm>
            <a:off x="457200" y="1295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44" name="Rectangle 4"/>
          <p:cNvSpPr>
            <a:spLocks noGrp="1" noChangeArrowheads="1"/>
          </p:cNvSpPr>
          <p:nvPr>
            <p:ph type="body" idx="1"/>
          </p:nvPr>
        </p:nvSpPr>
        <p:spPr bwMode="auto">
          <a:xfrm>
            <a:off x="457200" y="21336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90934" r:id="rId1"/>
    <p:sldLayoutId id="2147490935" r:id="rId2"/>
    <p:sldLayoutId id="2147490936" r:id="rId3"/>
    <p:sldLayoutId id="2147490937" r:id="rId4"/>
    <p:sldLayoutId id="2147490938" r:id="rId5"/>
    <p:sldLayoutId id="2147490939" r:id="rId6"/>
    <p:sldLayoutId id="2147490940" r:id="rId7"/>
    <p:sldLayoutId id="2147490941" r:id="rId8"/>
    <p:sldLayoutId id="2147490942" r:id="rId9"/>
    <p:sldLayoutId id="2147490943" r:id="rId10"/>
    <p:sldLayoutId id="2147490944" r:id="rId11"/>
  </p:sldLayoutIdLs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宋体" pitchFamily="2" charset="-122"/>
        </a:defRPr>
      </a:lvl2pPr>
      <a:lvl3pPr algn="l" rtl="0" eaLnBrk="0" fontAlgn="base" hangingPunct="0">
        <a:spcBef>
          <a:spcPct val="0"/>
        </a:spcBef>
        <a:spcAft>
          <a:spcPct val="0"/>
        </a:spcAft>
        <a:defRPr sz="4000">
          <a:solidFill>
            <a:schemeClr val="tx2"/>
          </a:solidFill>
          <a:latin typeface="Arial" charset="0"/>
          <a:ea typeface="宋体" pitchFamily="2" charset="-122"/>
        </a:defRPr>
      </a:lvl3pPr>
      <a:lvl4pPr algn="l" rtl="0" eaLnBrk="0" fontAlgn="base" hangingPunct="0">
        <a:spcBef>
          <a:spcPct val="0"/>
        </a:spcBef>
        <a:spcAft>
          <a:spcPct val="0"/>
        </a:spcAft>
        <a:defRPr sz="4000">
          <a:solidFill>
            <a:schemeClr val="tx2"/>
          </a:solidFill>
          <a:latin typeface="Arial" charset="0"/>
          <a:ea typeface="宋体" pitchFamily="2" charset="-122"/>
        </a:defRPr>
      </a:lvl4pPr>
      <a:lvl5pPr algn="l" rtl="0" eaLnBrk="0" fontAlgn="base" hangingPunct="0">
        <a:spcBef>
          <a:spcPct val="0"/>
        </a:spcBef>
        <a:spcAft>
          <a:spcPct val="0"/>
        </a:spcAft>
        <a:defRPr sz="4000">
          <a:solidFill>
            <a:schemeClr val="tx2"/>
          </a:solidFill>
          <a:latin typeface="Arial" charset="0"/>
          <a:ea typeface="宋体" pitchFamily="2" charset="-122"/>
        </a:defRPr>
      </a:lvl5pPr>
      <a:lvl6pPr marL="457200" algn="l" rtl="0" eaLnBrk="1" fontAlgn="base" hangingPunct="1">
        <a:spcBef>
          <a:spcPct val="0"/>
        </a:spcBef>
        <a:spcAft>
          <a:spcPct val="0"/>
        </a:spcAft>
        <a:defRPr sz="4000">
          <a:solidFill>
            <a:schemeClr val="tx2"/>
          </a:solidFill>
          <a:latin typeface="Arial" charset="0"/>
          <a:ea typeface="宋体" pitchFamily="2" charset="-122"/>
        </a:defRPr>
      </a:lvl6pPr>
      <a:lvl7pPr marL="914400" algn="l" rtl="0" eaLnBrk="1" fontAlgn="base" hangingPunct="1">
        <a:spcBef>
          <a:spcPct val="0"/>
        </a:spcBef>
        <a:spcAft>
          <a:spcPct val="0"/>
        </a:spcAft>
        <a:defRPr sz="4000">
          <a:solidFill>
            <a:schemeClr val="tx2"/>
          </a:solidFill>
          <a:latin typeface="Arial" charset="0"/>
          <a:ea typeface="宋体" pitchFamily="2" charset="-122"/>
        </a:defRPr>
      </a:lvl7pPr>
      <a:lvl8pPr marL="1371600" algn="l" rtl="0" eaLnBrk="1" fontAlgn="base" hangingPunct="1">
        <a:spcBef>
          <a:spcPct val="0"/>
        </a:spcBef>
        <a:spcAft>
          <a:spcPct val="0"/>
        </a:spcAft>
        <a:defRPr sz="4000">
          <a:solidFill>
            <a:schemeClr val="tx2"/>
          </a:solidFill>
          <a:latin typeface="Arial" charset="0"/>
          <a:ea typeface="宋体" pitchFamily="2" charset="-122"/>
        </a:defRPr>
      </a:lvl8pPr>
      <a:lvl9pPr marL="1828800" algn="l" rtl="0" eaLnBrk="1" fontAlgn="base" hangingPunct="1">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5" descr="backgroud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57200" y="1295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2" name="Rectangle 4"/>
          <p:cNvSpPr>
            <a:spLocks noGrp="1" noChangeArrowheads="1"/>
          </p:cNvSpPr>
          <p:nvPr>
            <p:ph type="body" idx="1"/>
          </p:nvPr>
        </p:nvSpPr>
        <p:spPr bwMode="auto">
          <a:xfrm>
            <a:off x="457200" y="21336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90846" r:id="rId1"/>
    <p:sldLayoutId id="2147490847" r:id="rId2"/>
    <p:sldLayoutId id="2147490848" r:id="rId3"/>
    <p:sldLayoutId id="2147490849" r:id="rId4"/>
    <p:sldLayoutId id="2147490850" r:id="rId5"/>
    <p:sldLayoutId id="2147490851" r:id="rId6"/>
    <p:sldLayoutId id="2147490852" r:id="rId7"/>
    <p:sldLayoutId id="2147490853" r:id="rId8"/>
    <p:sldLayoutId id="2147490854" r:id="rId9"/>
    <p:sldLayoutId id="2147490855" r:id="rId10"/>
    <p:sldLayoutId id="2147490856" r:id="rId11"/>
  </p:sldLayoutIdLs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宋体" pitchFamily="2" charset="-122"/>
        </a:defRPr>
      </a:lvl2pPr>
      <a:lvl3pPr algn="l" rtl="0" eaLnBrk="0" fontAlgn="base" hangingPunct="0">
        <a:spcBef>
          <a:spcPct val="0"/>
        </a:spcBef>
        <a:spcAft>
          <a:spcPct val="0"/>
        </a:spcAft>
        <a:defRPr sz="4000">
          <a:solidFill>
            <a:schemeClr val="tx2"/>
          </a:solidFill>
          <a:latin typeface="Arial" charset="0"/>
          <a:ea typeface="宋体" pitchFamily="2" charset="-122"/>
        </a:defRPr>
      </a:lvl3pPr>
      <a:lvl4pPr algn="l" rtl="0" eaLnBrk="0" fontAlgn="base" hangingPunct="0">
        <a:spcBef>
          <a:spcPct val="0"/>
        </a:spcBef>
        <a:spcAft>
          <a:spcPct val="0"/>
        </a:spcAft>
        <a:defRPr sz="4000">
          <a:solidFill>
            <a:schemeClr val="tx2"/>
          </a:solidFill>
          <a:latin typeface="Arial" charset="0"/>
          <a:ea typeface="宋体" pitchFamily="2" charset="-122"/>
        </a:defRPr>
      </a:lvl4pPr>
      <a:lvl5pPr algn="l" rtl="0" eaLnBrk="0" fontAlgn="base" hangingPunct="0">
        <a:spcBef>
          <a:spcPct val="0"/>
        </a:spcBef>
        <a:spcAft>
          <a:spcPct val="0"/>
        </a:spcAft>
        <a:defRPr sz="4000">
          <a:solidFill>
            <a:schemeClr val="tx2"/>
          </a:solidFill>
          <a:latin typeface="Arial" charset="0"/>
          <a:ea typeface="宋体" pitchFamily="2" charset="-122"/>
        </a:defRPr>
      </a:lvl5pPr>
      <a:lvl6pPr marL="457200" algn="l" rtl="0" eaLnBrk="1" fontAlgn="base" hangingPunct="1">
        <a:spcBef>
          <a:spcPct val="0"/>
        </a:spcBef>
        <a:spcAft>
          <a:spcPct val="0"/>
        </a:spcAft>
        <a:defRPr sz="4000">
          <a:solidFill>
            <a:schemeClr val="tx2"/>
          </a:solidFill>
          <a:latin typeface="Arial" charset="0"/>
          <a:ea typeface="宋体" pitchFamily="2" charset="-122"/>
        </a:defRPr>
      </a:lvl6pPr>
      <a:lvl7pPr marL="914400" algn="l" rtl="0" eaLnBrk="1" fontAlgn="base" hangingPunct="1">
        <a:spcBef>
          <a:spcPct val="0"/>
        </a:spcBef>
        <a:spcAft>
          <a:spcPct val="0"/>
        </a:spcAft>
        <a:defRPr sz="4000">
          <a:solidFill>
            <a:schemeClr val="tx2"/>
          </a:solidFill>
          <a:latin typeface="Arial" charset="0"/>
          <a:ea typeface="宋体" pitchFamily="2" charset="-122"/>
        </a:defRPr>
      </a:lvl7pPr>
      <a:lvl8pPr marL="1371600" algn="l" rtl="0" eaLnBrk="1" fontAlgn="base" hangingPunct="1">
        <a:spcBef>
          <a:spcPct val="0"/>
        </a:spcBef>
        <a:spcAft>
          <a:spcPct val="0"/>
        </a:spcAft>
        <a:defRPr sz="4000">
          <a:solidFill>
            <a:schemeClr val="tx2"/>
          </a:solidFill>
          <a:latin typeface="Arial" charset="0"/>
          <a:ea typeface="宋体" pitchFamily="2" charset="-122"/>
        </a:defRPr>
      </a:lvl8pPr>
      <a:lvl9pPr marL="1828800" algn="l" rtl="0" eaLnBrk="1" fontAlgn="base" hangingPunct="1">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5" descr="backgroud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457200" y="1295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076" name="Rectangle 4"/>
          <p:cNvSpPr>
            <a:spLocks noGrp="1" noChangeArrowheads="1"/>
          </p:cNvSpPr>
          <p:nvPr>
            <p:ph type="body" idx="1"/>
          </p:nvPr>
        </p:nvSpPr>
        <p:spPr bwMode="auto">
          <a:xfrm>
            <a:off x="457200" y="21336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90857" r:id="rId1"/>
    <p:sldLayoutId id="2147490858" r:id="rId2"/>
    <p:sldLayoutId id="2147490859" r:id="rId3"/>
    <p:sldLayoutId id="2147490860" r:id="rId4"/>
    <p:sldLayoutId id="2147490861" r:id="rId5"/>
    <p:sldLayoutId id="2147490862" r:id="rId6"/>
    <p:sldLayoutId id="2147490863" r:id="rId7"/>
    <p:sldLayoutId id="2147490864" r:id="rId8"/>
    <p:sldLayoutId id="2147490865" r:id="rId9"/>
    <p:sldLayoutId id="2147490866" r:id="rId10"/>
    <p:sldLayoutId id="2147490867" r:id="rId11"/>
  </p:sldLayoutIdLs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宋体" pitchFamily="2" charset="-122"/>
        </a:defRPr>
      </a:lvl2pPr>
      <a:lvl3pPr algn="l" rtl="0" eaLnBrk="0" fontAlgn="base" hangingPunct="0">
        <a:spcBef>
          <a:spcPct val="0"/>
        </a:spcBef>
        <a:spcAft>
          <a:spcPct val="0"/>
        </a:spcAft>
        <a:defRPr sz="4000">
          <a:solidFill>
            <a:schemeClr val="tx2"/>
          </a:solidFill>
          <a:latin typeface="Arial" charset="0"/>
          <a:ea typeface="宋体" pitchFamily="2" charset="-122"/>
        </a:defRPr>
      </a:lvl3pPr>
      <a:lvl4pPr algn="l" rtl="0" eaLnBrk="0" fontAlgn="base" hangingPunct="0">
        <a:spcBef>
          <a:spcPct val="0"/>
        </a:spcBef>
        <a:spcAft>
          <a:spcPct val="0"/>
        </a:spcAft>
        <a:defRPr sz="4000">
          <a:solidFill>
            <a:schemeClr val="tx2"/>
          </a:solidFill>
          <a:latin typeface="Arial" charset="0"/>
          <a:ea typeface="宋体" pitchFamily="2" charset="-122"/>
        </a:defRPr>
      </a:lvl4pPr>
      <a:lvl5pPr algn="l" rtl="0" eaLnBrk="0" fontAlgn="base" hangingPunct="0">
        <a:spcBef>
          <a:spcPct val="0"/>
        </a:spcBef>
        <a:spcAft>
          <a:spcPct val="0"/>
        </a:spcAft>
        <a:defRPr sz="4000">
          <a:solidFill>
            <a:schemeClr val="tx2"/>
          </a:solidFill>
          <a:latin typeface="Arial" charset="0"/>
          <a:ea typeface="宋体" pitchFamily="2" charset="-122"/>
        </a:defRPr>
      </a:lvl5pPr>
      <a:lvl6pPr marL="457200" algn="l" rtl="0" eaLnBrk="1" fontAlgn="base" hangingPunct="1">
        <a:spcBef>
          <a:spcPct val="0"/>
        </a:spcBef>
        <a:spcAft>
          <a:spcPct val="0"/>
        </a:spcAft>
        <a:defRPr sz="4000">
          <a:solidFill>
            <a:schemeClr val="tx2"/>
          </a:solidFill>
          <a:latin typeface="Arial" charset="0"/>
          <a:ea typeface="宋体" pitchFamily="2" charset="-122"/>
        </a:defRPr>
      </a:lvl6pPr>
      <a:lvl7pPr marL="914400" algn="l" rtl="0" eaLnBrk="1" fontAlgn="base" hangingPunct="1">
        <a:spcBef>
          <a:spcPct val="0"/>
        </a:spcBef>
        <a:spcAft>
          <a:spcPct val="0"/>
        </a:spcAft>
        <a:defRPr sz="4000">
          <a:solidFill>
            <a:schemeClr val="tx2"/>
          </a:solidFill>
          <a:latin typeface="Arial" charset="0"/>
          <a:ea typeface="宋体" pitchFamily="2" charset="-122"/>
        </a:defRPr>
      </a:lvl7pPr>
      <a:lvl8pPr marL="1371600" algn="l" rtl="0" eaLnBrk="1" fontAlgn="base" hangingPunct="1">
        <a:spcBef>
          <a:spcPct val="0"/>
        </a:spcBef>
        <a:spcAft>
          <a:spcPct val="0"/>
        </a:spcAft>
        <a:defRPr sz="4000">
          <a:solidFill>
            <a:schemeClr val="tx2"/>
          </a:solidFill>
          <a:latin typeface="Arial" charset="0"/>
          <a:ea typeface="宋体" pitchFamily="2" charset="-122"/>
        </a:defRPr>
      </a:lvl8pPr>
      <a:lvl9pPr marL="1828800" algn="l" rtl="0" eaLnBrk="1" fontAlgn="base" hangingPunct="1">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5" descr="backgroud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title"/>
          </p:nvPr>
        </p:nvSpPr>
        <p:spPr bwMode="auto">
          <a:xfrm>
            <a:off x="457200" y="1295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4100" name="Rectangle 4"/>
          <p:cNvSpPr>
            <a:spLocks noGrp="1" noChangeArrowheads="1"/>
          </p:cNvSpPr>
          <p:nvPr>
            <p:ph type="body" idx="1"/>
          </p:nvPr>
        </p:nvSpPr>
        <p:spPr bwMode="auto">
          <a:xfrm>
            <a:off x="457200" y="21336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90868" r:id="rId1"/>
    <p:sldLayoutId id="2147490869" r:id="rId2"/>
    <p:sldLayoutId id="2147490870" r:id="rId3"/>
    <p:sldLayoutId id="2147490871" r:id="rId4"/>
    <p:sldLayoutId id="2147490872" r:id="rId5"/>
    <p:sldLayoutId id="2147490873" r:id="rId6"/>
    <p:sldLayoutId id="2147490874" r:id="rId7"/>
    <p:sldLayoutId id="2147490875" r:id="rId8"/>
    <p:sldLayoutId id="2147490876" r:id="rId9"/>
    <p:sldLayoutId id="2147490877" r:id="rId10"/>
    <p:sldLayoutId id="2147490878" r:id="rId11"/>
  </p:sldLayoutIdLs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宋体" pitchFamily="2" charset="-122"/>
        </a:defRPr>
      </a:lvl2pPr>
      <a:lvl3pPr algn="l" rtl="0" eaLnBrk="0" fontAlgn="base" hangingPunct="0">
        <a:spcBef>
          <a:spcPct val="0"/>
        </a:spcBef>
        <a:spcAft>
          <a:spcPct val="0"/>
        </a:spcAft>
        <a:defRPr sz="4000">
          <a:solidFill>
            <a:schemeClr val="tx2"/>
          </a:solidFill>
          <a:latin typeface="Arial" charset="0"/>
          <a:ea typeface="宋体" pitchFamily="2" charset="-122"/>
        </a:defRPr>
      </a:lvl3pPr>
      <a:lvl4pPr algn="l" rtl="0" eaLnBrk="0" fontAlgn="base" hangingPunct="0">
        <a:spcBef>
          <a:spcPct val="0"/>
        </a:spcBef>
        <a:spcAft>
          <a:spcPct val="0"/>
        </a:spcAft>
        <a:defRPr sz="4000">
          <a:solidFill>
            <a:schemeClr val="tx2"/>
          </a:solidFill>
          <a:latin typeface="Arial" charset="0"/>
          <a:ea typeface="宋体" pitchFamily="2" charset="-122"/>
        </a:defRPr>
      </a:lvl4pPr>
      <a:lvl5pPr algn="l" rtl="0" eaLnBrk="0" fontAlgn="base" hangingPunct="0">
        <a:spcBef>
          <a:spcPct val="0"/>
        </a:spcBef>
        <a:spcAft>
          <a:spcPct val="0"/>
        </a:spcAft>
        <a:defRPr sz="4000">
          <a:solidFill>
            <a:schemeClr val="tx2"/>
          </a:solidFill>
          <a:latin typeface="Arial" charset="0"/>
          <a:ea typeface="宋体" pitchFamily="2" charset="-122"/>
        </a:defRPr>
      </a:lvl5pPr>
      <a:lvl6pPr marL="457200" algn="l" rtl="0" eaLnBrk="1" fontAlgn="base" hangingPunct="1">
        <a:spcBef>
          <a:spcPct val="0"/>
        </a:spcBef>
        <a:spcAft>
          <a:spcPct val="0"/>
        </a:spcAft>
        <a:defRPr sz="4000">
          <a:solidFill>
            <a:schemeClr val="tx2"/>
          </a:solidFill>
          <a:latin typeface="Arial" charset="0"/>
          <a:ea typeface="宋体" pitchFamily="2" charset="-122"/>
        </a:defRPr>
      </a:lvl6pPr>
      <a:lvl7pPr marL="914400" algn="l" rtl="0" eaLnBrk="1" fontAlgn="base" hangingPunct="1">
        <a:spcBef>
          <a:spcPct val="0"/>
        </a:spcBef>
        <a:spcAft>
          <a:spcPct val="0"/>
        </a:spcAft>
        <a:defRPr sz="4000">
          <a:solidFill>
            <a:schemeClr val="tx2"/>
          </a:solidFill>
          <a:latin typeface="Arial" charset="0"/>
          <a:ea typeface="宋体" pitchFamily="2" charset="-122"/>
        </a:defRPr>
      </a:lvl7pPr>
      <a:lvl8pPr marL="1371600" algn="l" rtl="0" eaLnBrk="1" fontAlgn="base" hangingPunct="1">
        <a:spcBef>
          <a:spcPct val="0"/>
        </a:spcBef>
        <a:spcAft>
          <a:spcPct val="0"/>
        </a:spcAft>
        <a:defRPr sz="4000">
          <a:solidFill>
            <a:schemeClr val="tx2"/>
          </a:solidFill>
          <a:latin typeface="Arial" charset="0"/>
          <a:ea typeface="宋体" pitchFamily="2" charset="-122"/>
        </a:defRPr>
      </a:lvl8pPr>
      <a:lvl9pPr marL="1828800" algn="l" rtl="0" eaLnBrk="1" fontAlgn="base" hangingPunct="1">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5" descr="backgroud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title"/>
          </p:nvPr>
        </p:nvSpPr>
        <p:spPr bwMode="auto">
          <a:xfrm>
            <a:off x="457200" y="1295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124" name="Rectangle 4"/>
          <p:cNvSpPr>
            <a:spLocks noGrp="1" noChangeArrowheads="1"/>
          </p:cNvSpPr>
          <p:nvPr>
            <p:ph type="body" idx="1"/>
          </p:nvPr>
        </p:nvSpPr>
        <p:spPr bwMode="auto">
          <a:xfrm>
            <a:off x="457200" y="21336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90879" r:id="rId1"/>
    <p:sldLayoutId id="2147490880" r:id="rId2"/>
    <p:sldLayoutId id="2147490881" r:id="rId3"/>
    <p:sldLayoutId id="2147490882" r:id="rId4"/>
    <p:sldLayoutId id="2147490883" r:id="rId5"/>
    <p:sldLayoutId id="2147490884" r:id="rId6"/>
    <p:sldLayoutId id="2147490885" r:id="rId7"/>
    <p:sldLayoutId id="2147490886" r:id="rId8"/>
    <p:sldLayoutId id="2147490887" r:id="rId9"/>
    <p:sldLayoutId id="2147490888" r:id="rId10"/>
    <p:sldLayoutId id="2147490889" r:id="rId11"/>
  </p:sldLayoutIdLs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宋体" pitchFamily="2" charset="-122"/>
        </a:defRPr>
      </a:lvl2pPr>
      <a:lvl3pPr algn="l" rtl="0" eaLnBrk="0" fontAlgn="base" hangingPunct="0">
        <a:spcBef>
          <a:spcPct val="0"/>
        </a:spcBef>
        <a:spcAft>
          <a:spcPct val="0"/>
        </a:spcAft>
        <a:defRPr sz="4000">
          <a:solidFill>
            <a:schemeClr val="tx2"/>
          </a:solidFill>
          <a:latin typeface="Arial" charset="0"/>
          <a:ea typeface="宋体" pitchFamily="2" charset="-122"/>
        </a:defRPr>
      </a:lvl3pPr>
      <a:lvl4pPr algn="l" rtl="0" eaLnBrk="0" fontAlgn="base" hangingPunct="0">
        <a:spcBef>
          <a:spcPct val="0"/>
        </a:spcBef>
        <a:spcAft>
          <a:spcPct val="0"/>
        </a:spcAft>
        <a:defRPr sz="4000">
          <a:solidFill>
            <a:schemeClr val="tx2"/>
          </a:solidFill>
          <a:latin typeface="Arial" charset="0"/>
          <a:ea typeface="宋体" pitchFamily="2" charset="-122"/>
        </a:defRPr>
      </a:lvl4pPr>
      <a:lvl5pPr algn="l" rtl="0" eaLnBrk="0" fontAlgn="base" hangingPunct="0">
        <a:spcBef>
          <a:spcPct val="0"/>
        </a:spcBef>
        <a:spcAft>
          <a:spcPct val="0"/>
        </a:spcAft>
        <a:defRPr sz="4000">
          <a:solidFill>
            <a:schemeClr val="tx2"/>
          </a:solidFill>
          <a:latin typeface="Arial" charset="0"/>
          <a:ea typeface="宋体" pitchFamily="2" charset="-122"/>
        </a:defRPr>
      </a:lvl5pPr>
      <a:lvl6pPr marL="457200" algn="l" rtl="0" eaLnBrk="1" fontAlgn="base" hangingPunct="1">
        <a:spcBef>
          <a:spcPct val="0"/>
        </a:spcBef>
        <a:spcAft>
          <a:spcPct val="0"/>
        </a:spcAft>
        <a:defRPr sz="4000">
          <a:solidFill>
            <a:schemeClr val="tx2"/>
          </a:solidFill>
          <a:latin typeface="Arial" charset="0"/>
          <a:ea typeface="宋体" pitchFamily="2" charset="-122"/>
        </a:defRPr>
      </a:lvl6pPr>
      <a:lvl7pPr marL="914400" algn="l" rtl="0" eaLnBrk="1" fontAlgn="base" hangingPunct="1">
        <a:spcBef>
          <a:spcPct val="0"/>
        </a:spcBef>
        <a:spcAft>
          <a:spcPct val="0"/>
        </a:spcAft>
        <a:defRPr sz="4000">
          <a:solidFill>
            <a:schemeClr val="tx2"/>
          </a:solidFill>
          <a:latin typeface="Arial" charset="0"/>
          <a:ea typeface="宋体" pitchFamily="2" charset="-122"/>
        </a:defRPr>
      </a:lvl7pPr>
      <a:lvl8pPr marL="1371600" algn="l" rtl="0" eaLnBrk="1" fontAlgn="base" hangingPunct="1">
        <a:spcBef>
          <a:spcPct val="0"/>
        </a:spcBef>
        <a:spcAft>
          <a:spcPct val="0"/>
        </a:spcAft>
        <a:defRPr sz="4000">
          <a:solidFill>
            <a:schemeClr val="tx2"/>
          </a:solidFill>
          <a:latin typeface="Arial" charset="0"/>
          <a:ea typeface="宋体" pitchFamily="2" charset="-122"/>
        </a:defRPr>
      </a:lvl8pPr>
      <a:lvl9pPr marL="1828800" algn="l" rtl="0" eaLnBrk="1" fontAlgn="base" hangingPunct="1">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5" descr="backgroud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457200" y="1295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6148" name="Rectangle 4"/>
          <p:cNvSpPr>
            <a:spLocks noGrp="1" noChangeArrowheads="1"/>
          </p:cNvSpPr>
          <p:nvPr>
            <p:ph type="body" idx="1"/>
          </p:nvPr>
        </p:nvSpPr>
        <p:spPr bwMode="auto">
          <a:xfrm>
            <a:off x="457200" y="21336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90890" r:id="rId1"/>
    <p:sldLayoutId id="2147490891" r:id="rId2"/>
    <p:sldLayoutId id="2147490892" r:id="rId3"/>
    <p:sldLayoutId id="2147490893" r:id="rId4"/>
    <p:sldLayoutId id="2147490894" r:id="rId5"/>
    <p:sldLayoutId id="2147490895" r:id="rId6"/>
    <p:sldLayoutId id="2147490896" r:id="rId7"/>
    <p:sldLayoutId id="2147490897" r:id="rId8"/>
    <p:sldLayoutId id="2147490898" r:id="rId9"/>
    <p:sldLayoutId id="2147490899" r:id="rId10"/>
    <p:sldLayoutId id="2147490900" r:id="rId11"/>
  </p:sldLayoutIdLs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宋体" pitchFamily="2" charset="-122"/>
        </a:defRPr>
      </a:lvl2pPr>
      <a:lvl3pPr algn="l" rtl="0" eaLnBrk="0" fontAlgn="base" hangingPunct="0">
        <a:spcBef>
          <a:spcPct val="0"/>
        </a:spcBef>
        <a:spcAft>
          <a:spcPct val="0"/>
        </a:spcAft>
        <a:defRPr sz="4000">
          <a:solidFill>
            <a:schemeClr val="tx2"/>
          </a:solidFill>
          <a:latin typeface="Arial" charset="0"/>
          <a:ea typeface="宋体" pitchFamily="2" charset="-122"/>
        </a:defRPr>
      </a:lvl3pPr>
      <a:lvl4pPr algn="l" rtl="0" eaLnBrk="0" fontAlgn="base" hangingPunct="0">
        <a:spcBef>
          <a:spcPct val="0"/>
        </a:spcBef>
        <a:spcAft>
          <a:spcPct val="0"/>
        </a:spcAft>
        <a:defRPr sz="4000">
          <a:solidFill>
            <a:schemeClr val="tx2"/>
          </a:solidFill>
          <a:latin typeface="Arial" charset="0"/>
          <a:ea typeface="宋体" pitchFamily="2" charset="-122"/>
        </a:defRPr>
      </a:lvl4pPr>
      <a:lvl5pPr algn="l" rtl="0" eaLnBrk="0" fontAlgn="base" hangingPunct="0">
        <a:spcBef>
          <a:spcPct val="0"/>
        </a:spcBef>
        <a:spcAft>
          <a:spcPct val="0"/>
        </a:spcAft>
        <a:defRPr sz="4000">
          <a:solidFill>
            <a:schemeClr val="tx2"/>
          </a:solidFill>
          <a:latin typeface="Arial" charset="0"/>
          <a:ea typeface="宋体" pitchFamily="2" charset="-122"/>
        </a:defRPr>
      </a:lvl5pPr>
      <a:lvl6pPr marL="457200" algn="l" rtl="0" eaLnBrk="1" fontAlgn="base" hangingPunct="1">
        <a:spcBef>
          <a:spcPct val="0"/>
        </a:spcBef>
        <a:spcAft>
          <a:spcPct val="0"/>
        </a:spcAft>
        <a:defRPr sz="4000">
          <a:solidFill>
            <a:schemeClr val="tx2"/>
          </a:solidFill>
          <a:latin typeface="Arial" charset="0"/>
          <a:ea typeface="宋体" pitchFamily="2" charset="-122"/>
        </a:defRPr>
      </a:lvl6pPr>
      <a:lvl7pPr marL="914400" algn="l" rtl="0" eaLnBrk="1" fontAlgn="base" hangingPunct="1">
        <a:spcBef>
          <a:spcPct val="0"/>
        </a:spcBef>
        <a:spcAft>
          <a:spcPct val="0"/>
        </a:spcAft>
        <a:defRPr sz="4000">
          <a:solidFill>
            <a:schemeClr val="tx2"/>
          </a:solidFill>
          <a:latin typeface="Arial" charset="0"/>
          <a:ea typeface="宋体" pitchFamily="2" charset="-122"/>
        </a:defRPr>
      </a:lvl7pPr>
      <a:lvl8pPr marL="1371600" algn="l" rtl="0" eaLnBrk="1" fontAlgn="base" hangingPunct="1">
        <a:spcBef>
          <a:spcPct val="0"/>
        </a:spcBef>
        <a:spcAft>
          <a:spcPct val="0"/>
        </a:spcAft>
        <a:defRPr sz="4000">
          <a:solidFill>
            <a:schemeClr val="tx2"/>
          </a:solidFill>
          <a:latin typeface="Arial" charset="0"/>
          <a:ea typeface="宋体" pitchFamily="2" charset="-122"/>
        </a:defRPr>
      </a:lvl8pPr>
      <a:lvl9pPr marL="1828800" algn="l" rtl="0" eaLnBrk="1" fontAlgn="base" hangingPunct="1">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5" descr="backgroud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title"/>
          </p:nvPr>
        </p:nvSpPr>
        <p:spPr bwMode="auto">
          <a:xfrm>
            <a:off x="457200" y="1295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7172" name="Rectangle 4"/>
          <p:cNvSpPr>
            <a:spLocks noGrp="1" noChangeArrowheads="1"/>
          </p:cNvSpPr>
          <p:nvPr>
            <p:ph type="body" idx="1"/>
          </p:nvPr>
        </p:nvSpPr>
        <p:spPr bwMode="auto">
          <a:xfrm>
            <a:off x="457200" y="21336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90901" r:id="rId1"/>
    <p:sldLayoutId id="2147490902" r:id="rId2"/>
    <p:sldLayoutId id="2147490903" r:id="rId3"/>
    <p:sldLayoutId id="2147490904" r:id="rId4"/>
    <p:sldLayoutId id="2147490905" r:id="rId5"/>
    <p:sldLayoutId id="2147490906" r:id="rId6"/>
    <p:sldLayoutId id="2147490907" r:id="rId7"/>
    <p:sldLayoutId id="2147490908" r:id="rId8"/>
    <p:sldLayoutId id="2147490909" r:id="rId9"/>
    <p:sldLayoutId id="2147490910" r:id="rId10"/>
    <p:sldLayoutId id="2147490911" r:id="rId11"/>
  </p:sldLayoutIdLs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宋体" pitchFamily="2" charset="-122"/>
        </a:defRPr>
      </a:lvl2pPr>
      <a:lvl3pPr algn="l" rtl="0" eaLnBrk="0" fontAlgn="base" hangingPunct="0">
        <a:spcBef>
          <a:spcPct val="0"/>
        </a:spcBef>
        <a:spcAft>
          <a:spcPct val="0"/>
        </a:spcAft>
        <a:defRPr sz="4000">
          <a:solidFill>
            <a:schemeClr val="tx2"/>
          </a:solidFill>
          <a:latin typeface="Arial" charset="0"/>
          <a:ea typeface="宋体" pitchFamily="2" charset="-122"/>
        </a:defRPr>
      </a:lvl3pPr>
      <a:lvl4pPr algn="l" rtl="0" eaLnBrk="0" fontAlgn="base" hangingPunct="0">
        <a:spcBef>
          <a:spcPct val="0"/>
        </a:spcBef>
        <a:spcAft>
          <a:spcPct val="0"/>
        </a:spcAft>
        <a:defRPr sz="4000">
          <a:solidFill>
            <a:schemeClr val="tx2"/>
          </a:solidFill>
          <a:latin typeface="Arial" charset="0"/>
          <a:ea typeface="宋体" pitchFamily="2" charset="-122"/>
        </a:defRPr>
      </a:lvl4pPr>
      <a:lvl5pPr algn="l" rtl="0" eaLnBrk="0" fontAlgn="base" hangingPunct="0">
        <a:spcBef>
          <a:spcPct val="0"/>
        </a:spcBef>
        <a:spcAft>
          <a:spcPct val="0"/>
        </a:spcAft>
        <a:defRPr sz="4000">
          <a:solidFill>
            <a:schemeClr val="tx2"/>
          </a:solidFill>
          <a:latin typeface="Arial" charset="0"/>
          <a:ea typeface="宋体" pitchFamily="2" charset="-122"/>
        </a:defRPr>
      </a:lvl5pPr>
      <a:lvl6pPr marL="457200" algn="l" rtl="0" eaLnBrk="1" fontAlgn="base" hangingPunct="1">
        <a:spcBef>
          <a:spcPct val="0"/>
        </a:spcBef>
        <a:spcAft>
          <a:spcPct val="0"/>
        </a:spcAft>
        <a:defRPr sz="4000">
          <a:solidFill>
            <a:schemeClr val="tx2"/>
          </a:solidFill>
          <a:latin typeface="Arial" charset="0"/>
          <a:ea typeface="宋体" pitchFamily="2" charset="-122"/>
        </a:defRPr>
      </a:lvl6pPr>
      <a:lvl7pPr marL="914400" algn="l" rtl="0" eaLnBrk="1" fontAlgn="base" hangingPunct="1">
        <a:spcBef>
          <a:spcPct val="0"/>
        </a:spcBef>
        <a:spcAft>
          <a:spcPct val="0"/>
        </a:spcAft>
        <a:defRPr sz="4000">
          <a:solidFill>
            <a:schemeClr val="tx2"/>
          </a:solidFill>
          <a:latin typeface="Arial" charset="0"/>
          <a:ea typeface="宋体" pitchFamily="2" charset="-122"/>
        </a:defRPr>
      </a:lvl7pPr>
      <a:lvl8pPr marL="1371600" algn="l" rtl="0" eaLnBrk="1" fontAlgn="base" hangingPunct="1">
        <a:spcBef>
          <a:spcPct val="0"/>
        </a:spcBef>
        <a:spcAft>
          <a:spcPct val="0"/>
        </a:spcAft>
        <a:defRPr sz="4000">
          <a:solidFill>
            <a:schemeClr val="tx2"/>
          </a:solidFill>
          <a:latin typeface="Arial" charset="0"/>
          <a:ea typeface="宋体" pitchFamily="2" charset="-122"/>
        </a:defRPr>
      </a:lvl8pPr>
      <a:lvl9pPr marL="1828800" algn="l" rtl="0" eaLnBrk="1" fontAlgn="base" hangingPunct="1">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5" descr="backgroud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title"/>
          </p:nvPr>
        </p:nvSpPr>
        <p:spPr bwMode="auto">
          <a:xfrm>
            <a:off x="457200" y="1295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8196" name="Rectangle 4"/>
          <p:cNvSpPr>
            <a:spLocks noGrp="1" noChangeArrowheads="1"/>
          </p:cNvSpPr>
          <p:nvPr>
            <p:ph type="body" idx="1"/>
          </p:nvPr>
        </p:nvSpPr>
        <p:spPr bwMode="auto">
          <a:xfrm>
            <a:off x="457200" y="21336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90912" r:id="rId1"/>
    <p:sldLayoutId id="2147490913" r:id="rId2"/>
    <p:sldLayoutId id="2147490914" r:id="rId3"/>
    <p:sldLayoutId id="2147490915" r:id="rId4"/>
    <p:sldLayoutId id="2147490916" r:id="rId5"/>
    <p:sldLayoutId id="2147490917" r:id="rId6"/>
    <p:sldLayoutId id="2147490918" r:id="rId7"/>
    <p:sldLayoutId id="2147490919" r:id="rId8"/>
    <p:sldLayoutId id="2147490920" r:id="rId9"/>
    <p:sldLayoutId id="2147490921" r:id="rId10"/>
    <p:sldLayoutId id="2147490922" r:id="rId11"/>
  </p:sldLayoutIdLs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宋体" pitchFamily="2" charset="-122"/>
        </a:defRPr>
      </a:lvl2pPr>
      <a:lvl3pPr algn="l" rtl="0" eaLnBrk="0" fontAlgn="base" hangingPunct="0">
        <a:spcBef>
          <a:spcPct val="0"/>
        </a:spcBef>
        <a:spcAft>
          <a:spcPct val="0"/>
        </a:spcAft>
        <a:defRPr sz="4000">
          <a:solidFill>
            <a:schemeClr val="tx2"/>
          </a:solidFill>
          <a:latin typeface="Arial" charset="0"/>
          <a:ea typeface="宋体" pitchFamily="2" charset="-122"/>
        </a:defRPr>
      </a:lvl3pPr>
      <a:lvl4pPr algn="l" rtl="0" eaLnBrk="0" fontAlgn="base" hangingPunct="0">
        <a:spcBef>
          <a:spcPct val="0"/>
        </a:spcBef>
        <a:spcAft>
          <a:spcPct val="0"/>
        </a:spcAft>
        <a:defRPr sz="4000">
          <a:solidFill>
            <a:schemeClr val="tx2"/>
          </a:solidFill>
          <a:latin typeface="Arial" charset="0"/>
          <a:ea typeface="宋体" pitchFamily="2" charset="-122"/>
        </a:defRPr>
      </a:lvl4pPr>
      <a:lvl5pPr algn="l" rtl="0" eaLnBrk="0" fontAlgn="base" hangingPunct="0">
        <a:spcBef>
          <a:spcPct val="0"/>
        </a:spcBef>
        <a:spcAft>
          <a:spcPct val="0"/>
        </a:spcAft>
        <a:defRPr sz="4000">
          <a:solidFill>
            <a:schemeClr val="tx2"/>
          </a:solidFill>
          <a:latin typeface="Arial" charset="0"/>
          <a:ea typeface="宋体" pitchFamily="2" charset="-122"/>
        </a:defRPr>
      </a:lvl5pPr>
      <a:lvl6pPr marL="457200" algn="l" rtl="0" eaLnBrk="1" fontAlgn="base" hangingPunct="1">
        <a:spcBef>
          <a:spcPct val="0"/>
        </a:spcBef>
        <a:spcAft>
          <a:spcPct val="0"/>
        </a:spcAft>
        <a:defRPr sz="4000">
          <a:solidFill>
            <a:schemeClr val="tx2"/>
          </a:solidFill>
          <a:latin typeface="Arial" charset="0"/>
          <a:ea typeface="宋体" pitchFamily="2" charset="-122"/>
        </a:defRPr>
      </a:lvl6pPr>
      <a:lvl7pPr marL="914400" algn="l" rtl="0" eaLnBrk="1" fontAlgn="base" hangingPunct="1">
        <a:spcBef>
          <a:spcPct val="0"/>
        </a:spcBef>
        <a:spcAft>
          <a:spcPct val="0"/>
        </a:spcAft>
        <a:defRPr sz="4000">
          <a:solidFill>
            <a:schemeClr val="tx2"/>
          </a:solidFill>
          <a:latin typeface="Arial" charset="0"/>
          <a:ea typeface="宋体" pitchFamily="2" charset="-122"/>
        </a:defRPr>
      </a:lvl7pPr>
      <a:lvl8pPr marL="1371600" algn="l" rtl="0" eaLnBrk="1" fontAlgn="base" hangingPunct="1">
        <a:spcBef>
          <a:spcPct val="0"/>
        </a:spcBef>
        <a:spcAft>
          <a:spcPct val="0"/>
        </a:spcAft>
        <a:defRPr sz="4000">
          <a:solidFill>
            <a:schemeClr val="tx2"/>
          </a:solidFill>
          <a:latin typeface="Arial" charset="0"/>
          <a:ea typeface="宋体" pitchFamily="2" charset="-122"/>
        </a:defRPr>
      </a:lvl8pPr>
      <a:lvl9pPr marL="1828800" algn="l" rtl="0" eaLnBrk="1" fontAlgn="base" hangingPunct="1">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5" descr="backgroud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p:nvPr>
        </p:nvSpPr>
        <p:spPr bwMode="auto">
          <a:xfrm>
            <a:off x="457200" y="1295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9220" name="Rectangle 4"/>
          <p:cNvSpPr>
            <a:spLocks noGrp="1" noChangeArrowheads="1"/>
          </p:cNvSpPr>
          <p:nvPr>
            <p:ph type="body" idx="1"/>
          </p:nvPr>
        </p:nvSpPr>
        <p:spPr bwMode="auto">
          <a:xfrm>
            <a:off x="457200" y="2133600"/>
            <a:ext cx="822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90923" r:id="rId1"/>
    <p:sldLayoutId id="2147490924" r:id="rId2"/>
    <p:sldLayoutId id="2147490925" r:id="rId3"/>
    <p:sldLayoutId id="2147490926" r:id="rId4"/>
    <p:sldLayoutId id="2147490927" r:id="rId5"/>
    <p:sldLayoutId id="2147490928" r:id="rId6"/>
    <p:sldLayoutId id="2147490929" r:id="rId7"/>
    <p:sldLayoutId id="2147490930" r:id="rId8"/>
    <p:sldLayoutId id="2147490931" r:id="rId9"/>
    <p:sldLayoutId id="2147490932" r:id="rId10"/>
    <p:sldLayoutId id="2147490933" r:id="rId11"/>
  </p:sldLayoutIdLs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宋体" pitchFamily="2" charset="-122"/>
        </a:defRPr>
      </a:lvl2pPr>
      <a:lvl3pPr algn="l" rtl="0" eaLnBrk="0" fontAlgn="base" hangingPunct="0">
        <a:spcBef>
          <a:spcPct val="0"/>
        </a:spcBef>
        <a:spcAft>
          <a:spcPct val="0"/>
        </a:spcAft>
        <a:defRPr sz="4000">
          <a:solidFill>
            <a:schemeClr val="tx2"/>
          </a:solidFill>
          <a:latin typeface="Arial" charset="0"/>
          <a:ea typeface="宋体" pitchFamily="2" charset="-122"/>
        </a:defRPr>
      </a:lvl3pPr>
      <a:lvl4pPr algn="l" rtl="0" eaLnBrk="0" fontAlgn="base" hangingPunct="0">
        <a:spcBef>
          <a:spcPct val="0"/>
        </a:spcBef>
        <a:spcAft>
          <a:spcPct val="0"/>
        </a:spcAft>
        <a:defRPr sz="4000">
          <a:solidFill>
            <a:schemeClr val="tx2"/>
          </a:solidFill>
          <a:latin typeface="Arial" charset="0"/>
          <a:ea typeface="宋体" pitchFamily="2" charset="-122"/>
        </a:defRPr>
      </a:lvl4pPr>
      <a:lvl5pPr algn="l" rtl="0" eaLnBrk="0" fontAlgn="base" hangingPunct="0">
        <a:spcBef>
          <a:spcPct val="0"/>
        </a:spcBef>
        <a:spcAft>
          <a:spcPct val="0"/>
        </a:spcAft>
        <a:defRPr sz="4000">
          <a:solidFill>
            <a:schemeClr val="tx2"/>
          </a:solidFill>
          <a:latin typeface="Arial" charset="0"/>
          <a:ea typeface="宋体" pitchFamily="2" charset="-122"/>
        </a:defRPr>
      </a:lvl5pPr>
      <a:lvl6pPr marL="457200" algn="l" rtl="0" eaLnBrk="1" fontAlgn="base" hangingPunct="1">
        <a:spcBef>
          <a:spcPct val="0"/>
        </a:spcBef>
        <a:spcAft>
          <a:spcPct val="0"/>
        </a:spcAft>
        <a:defRPr sz="4000">
          <a:solidFill>
            <a:schemeClr val="tx2"/>
          </a:solidFill>
          <a:latin typeface="Arial" charset="0"/>
          <a:ea typeface="宋体" pitchFamily="2" charset="-122"/>
        </a:defRPr>
      </a:lvl6pPr>
      <a:lvl7pPr marL="914400" algn="l" rtl="0" eaLnBrk="1" fontAlgn="base" hangingPunct="1">
        <a:spcBef>
          <a:spcPct val="0"/>
        </a:spcBef>
        <a:spcAft>
          <a:spcPct val="0"/>
        </a:spcAft>
        <a:defRPr sz="4000">
          <a:solidFill>
            <a:schemeClr val="tx2"/>
          </a:solidFill>
          <a:latin typeface="Arial" charset="0"/>
          <a:ea typeface="宋体" pitchFamily="2" charset="-122"/>
        </a:defRPr>
      </a:lvl7pPr>
      <a:lvl8pPr marL="1371600" algn="l" rtl="0" eaLnBrk="1" fontAlgn="base" hangingPunct="1">
        <a:spcBef>
          <a:spcPct val="0"/>
        </a:spcBef>
        <a:spcAft>
          <a:spcPct val="0"/>
        </a:spcAft>
        <a:defRPr sz="4000">
          <a:solidFill>
            <a:schemeClr val="tx2"/>
          </a:solidFill>
          <a:latin typeface="Arial" charset="0"/>
          <a:ea typeface="宋体" pitchFamily="2" charset="-122"/>
        </a:defRPr>
      </a:lvl8pPr>
      <a:lvl9pPr marL="1828800" algn="l" rtl="0" eaLnBrk="1" fontAlgn="base" hangingPunct="1">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sy@pku.edu.c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oleObject" Target="file:///E:\&#23398;&#20064;&#36164;&#26009;\&#31185;&#30740;&#21608;&#36793;\&#21608;&#32769;&#24072;ppt\Macintosh%20HD:Users:haijiangzhang:973-2014:%25E7%25A7%2591%25E6%258A%2580%25E6%2594%25AF%25E6%2592%2591%25E9%25A1%25B9%25E7%259B%25AE_final.doc!OLE_LINK2"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image" Target="../media/image38.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13.xml"/><Relationship Id="rId7" Type="http://schemas.openxmlformats.org/officeDocument/2006/relationships/image" Target="../media/image40.wmf"/><Relationship Id="rId2" Type="http://schemas.openxmlformats.org/officeDocument/2006/relationships/tags" Target="../tags/tag1.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39.wmf"/><Relationship Id="rId4" Type="http://schemas.openxmlformats.org/officeDocument/2006/relationships/oleObject" Target="../embeddings/oleObject4.bin"/><Relationship Id="rId9" Type="http://schemas.openxmlformats.org/officeDocument/2006/relationships/image" Target="../media/image41.wmf"/></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image" Target="../media/image43.wmf"/></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65.png"/><Relationship Id="rId5" Type="http://schemas.openxmlformats.org/officeDocument/2006/relationships/image" Target="../media/image63.wmf"/><Relationship Id="rId4" Type="http://schemas.openxmlformats.org/officeDocument/2006/relationships/oleObject" Target="../embeddings/oleObject9.bin"/></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image" Target="../media/image69.png"/><Relationship Id="rId2" Type="http://schemas.openxmlformats.org/officeDocument/2006/relationships/tags" Target="../tags/tag4.xml"/><Relationship Id="rId1" Type="http://schemas.openxmlformats.org/officeDocument/2006/relationships/vmlDrawing" Target="../drawings/vmlDrawing9.vml"/><Relationship Id="rId6" Type="http://schemas.openxmlformats.org/officeDocument/2006/relationships/image" Target="../media/image67.wmf"/><Relationship Id="rId5" Type="http://schemas.openxmlformats.org/officeDocument/2006/relationships/oleObject" Target="../embeddings/oleObject10.bin"/><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slideLayout" Target="../slideLayouts/slideLayout13.xml"/><Relationship Id="rId7" Type="http://schemas.openxmlformats.org/officeDocument/2006/relationships/oleObject" Target="../embeddings/oleObject12.bin"/><Relationship Id="rId2" Type="http://schemas.openxmlformats.org/officeDocument/2006/relationships/tags" Target="../tags/tag6.xml"/><Relationship Id="rId1" Type="http://schemas.openxmlformats.org/officeDocument/2006/relationships/vmlDrawing" Target="../drawings/vmlDrawing10.vml"/><Relationship Id="rId6" Type="http://schemas.openxmlformats.org/officeDocument/2006/relationships/image" Target="../media/image73.wmf"/><Relationship Id="rId5" Type="http://schemas.openxmlformats.org/officeDocument/2006/relationships/oleObject" Target="../embeddings/oleObject11.bin"/><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78.wmf"/><Relationship Id="rId2" Type="http://schemas.openxmlformats.org/officeDocument/2006/relationships/tags" Target="../tags/tag8.xml"/><Relationship Id="rId1" Type="http://schemas.openxmlformats.org/officeDocument/2006/relationships/vmlDrawing" Target="../drawings/vmlDrawing11.vml"/><Relationship Id="rId6" Type="http://schemas.openxmlformats.org/officeDocument/2006/relationships/oleObject" Target="../embeddings/oleObject14.bin"/><Relationship Id="rId5" Type="http://schemas.openxmlformats.org/officeDocument/2006/relationships/image" Target="../media/image77.wmf"/><Relationship Id="rId4" Type="http://schemas.openxmlformats.org/officeDocument/2006/relationships/oleObject" Target="../embeddings/oleObject13.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1.xml"/><Relationship Id="rId7" Type="http://schemas.openxmlformats.org/officeDocument/2006/relationships/image" Target="../media/image80.wmf"/><Relationship Id="rId2" Type="http://schemas.openxmlformats.org/officeDocument/2006/relationships/tags" Target="../tags/tag9.xml"/><Relationship Id="rId1" Type="http://schemas.openxmlformats.org/officeDocument/2006/relationships/vmlDrawing" Target="../drawings/vmlDrawing12.vml"/><Relationship Id="rId6" Type="http://schemas.openxmlformats.org/officeDocument/2006/relationships/oleObject" Target="../embeddings/oleObject16.bin"/><Relationship Id="rId5" Type="http://schemas.openxmlformats.org/officeDocument/2006/relationships/image" Target="../media/image79.wmf"/><Relationship Id="rId4" Type="http://schemas.openxmlformats.org/officeDocument/2006/relationships/oleObject" Target="../embeddings/oleObject15.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0.xml"/><Relationship Id="rId1" Type="http://schemas.openxmlformats.org/officeDocument/2006/relationships/vmlDrawing" Target="../drawings/vmlDrawing13.vml"/><Relationship Id="rId6" Type="http://schemas.openxmlformats.org/officeDocument/2006/relationships/image" Target="../media/image84.wmf"/><Relationship Id="rId5" Type="http://schemas.openxmlformats.org/officeDocument/2006/relationships/oleObject" Target="../embeddings/oleObject17.bin"/><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7.wmf"/><Relationship Id="rId2" Type="http://schemas.openxmlformats.org/officeDocument/2006/relationships/tags" Target="../tags/tag11.xml"/><Relationship Id="rId1" Type="http://schemas.openxmlformats.org/officeDocument/2006/relationships/vmlDrawing" Target="../drawings/vmlDrawing14.vml"/><Relationship Id="rId6" Type="http://schemas.openxmlformats.org/officeDocument/2006/relationships/oleObject" Target="../embeddings/oleObject19.bin"/><Relationship Id="rId5" Type="http://schemas.openxmlformats.org/officeDocument/2006/relationships/image" Target="../media/image86.wmf"/><Relationship Id="rId4" Type="http://schemas.openxmlformats.org/officeDocument/2006/relationships/oleObject" Target="../embeddings/oleObject18.bin"/></Relationships>
</file>

<file path=ppt/slides/_rels/slide55.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slideLayout" Target="../slideLayouts/slideLayout14.xml"/><Relationship Id="rId7" Type="http://schemas.openxmlformats.org/officeDocument/2006/relationships/oleObject" Target="../embeddings/oleObject21.bin"/><Relationship Id="rId2" Type="http://schemas.openxmlformats.org/officeDocument/2006/relationships/tags" Target="../tags/tag12.xml"/><Relationship Id="rId1" Type="http://schemas.openxmlformats.org/officeDocument/2006/relationships/vmlDrawing" Target="../drawings/vmlDrawing15.vml"/><Relationship Id="rId6" Type="http://schemas.openxmlformats.org/officeDocument/2006/relationships/image" Target="../media/image88.png"/><Relationship Id="rId5" Type="http://schemas.openxmlformats.org/officeDocument/2006/relationships/oleObject" Target="../embeddings/oleObject20.bin"/><Relationship Id="rId4" Type="http://schemas.openxmlformats.org/officeDocument/2006/relationships/image" Target="../media/image90.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vmlDrawing" Target="../drawings/vmlDrawing16.vml"/><Relationship Id="rId5" Type="http://schemas.openxmlformats.org/officeDocument/2006/relationships/image" Target="../media/image91.wmf"/><Relationship Id="rId4" Type="http://schemas.openxmlformats.org/officeDocument/2006/relationships/oleObject" Target="../embeddings/oleObject22.bin"/></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image" Target="../media/image95.png"/><Relationship Id="rId5" Type="http://schemas.openxmlformats.org/officeDocument/2006/relationships/image" Target="../media/image93.wmf"/><Relationship Id="rId4" Type="http://schemas.openxmlformats.org/officeDocument/2006/relationships/oleObject" Target="../embeddings/oleObject23.bin"/></Relationships>
</file>

<file path=ppt/slides/_rels/slide59.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image" Target="../media/image75.png"/><Relationship Id="rId5" Type="http://schemas.openxmlformats.org/officeDocument/2006/relationships/image" Target="../media/image96.wmf"/><Relationship Id="rId4" Type="http://schemas.openxmlformats.org/officeDocument/2006/relationships/oleObject" Target="../embeddings/oleObject24.bin"/></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4.xml"/><Relationship Id="rId1" Type="http://schemas.openxmlformats.org/officeDocument/2006/relationships/vmlDrawing" Target="../drawings/vmlDrawing19.vml"/><Relationship Id="rId4" Type="http://schemas.openxmlformats.org/officeDocument/2006/relationships/image" Target="../media/image93.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image" Target="../media/image98.wmf"/></Relationships>
</file>

<file path=ppt/slides/_rels/slide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png"/><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4"/>
          <p:cNvSpPr txBox="1">
            <a:spLocks noChangeArrowheads="1"/>
          </p:cNvSpPr>
          <p:nvPr/>
        </p:nvSpPr>
        <p:spPr bwMode="auto">
          <a:xfrm>
            <a:off x="571500" y="1643063"/>
            <a:ext cx="80629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4000" b="1" dirty="0">
                <a:solidFill>
                  <a:srgbClr val="FF0000"/>
                </a:solidFill>
              </a:rPr>
              <a:t>Earthquake </a:t>
            </a:r>
            <a:r>
              <a:rPr lang="en-US" altLang="zh-CN" sz="4000" b="1" dirty="0" smtClean="0">
                <a:solidFill>
                  <a:srgbClr val="FF0000"/>
                </a:solidFill>
              </a:rPr>
              <a:t>Hazard </a:t>
            </a:r>
            <a:r>
              <a:rPr lang="en-US" altLang="zh-CN" sz="4000" b="1" dirty="0">
                <a:solidFill>
                  <a:srgbClr val="FF0000"/>
                </a:solidFill>
              </a:rPr>
              <a:t>Prediction Based on Seismicity </a:t>
            </a:r>
            <a:r>
              <a:rPr lang="en-US" altLang="zh-CN" sz="4000" b="1" dirty="0" smtClean="0">
                <a:solidFill>
                  <a:srgbClr val="FF0000"/>
                </a:solidFill>
              </a:rPr>
              <a:t>Simulation</a:t>
            </a:r>
            <a:endParaRPr lang="zh-CN" altLang="en-US" sz="4000" b="1" dirty="0">
              <a:solidFill>
                <a:srgbClr val="FF0000"/>
              </a:solidFill>
            </a:endParaRPr>
          </a:p>
        </p:txBody>
      </p:sp>
      <p:sp>
        <p:nvSpPr>
          <p:cNvPr id="28675" name="矩形 4"/>
          <p:cNvSpPr>
            <a:spLocks noChangeArrowheads="1"/>
          </p:cNvSpPr>
          <p:nvPr/>
        </p:nvSpPr>
        <p:spPr bwMode="auto">
          <a:xfrm>
            <a:off x="-324544" y="4365104"/>
            <a:ext cx="921600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dirty="0"/>
              <a:t>                        </a:t>
            </a:r>
            <a:r>
              <a:rPr lang="en-US" altLang="zh-CN" sz="2400" dirty="0" err="1"/>
              <a:t>Shiyong</a:t>
            </a:r>
            <a:r>
              <a:rPr lang="en-US" altLang="zh-CN" sz="2400" dirty="0"/>
              <a:t> Zhou     Russell Robinson   </a:t>
            </a:r>
            <a:r>
              <a:rPr lang="en-US" altLang="zh-CN" sz="2400" dirty="0" err="1"/>
              <a:t>Xiaofei</a:t>
            </a:r>
            <a:r>
              <a:rPr lang="en-US" altLang="zh-CN" sz="2400" dirty="0"/>
              <a:t> Chen </a:t>
            </a:r>
          </a:p>
          <a:p>
            <a:pPr eaLnBrk="1" hangingPunct="1">
              <a:spcBef>
                <a:spcPct val="0"/>
              </a:spcBef>
              <a:buFontTx/>
              <a:buNone/>
            </a:pPr>
            <a:r>
              <a:rPr lang="en-US" altLang="zh-CN" sz="2400" dirty="0"/>
              <a:t>                               M. Jiang  </a:t>
            </a:r>
            <a:r>
              <a:rPr lang="en-US" altLang="zh-CN" sz="2400" dirty="0" smtClean="0"/>
              <a:t>X. </a:t>
            </a:r>
            <a:r>
              <a:rPr lang="en-US" altLang="zh-CN" sz="2400" dirty="0" err="1" smtClean="0"/>
              <a:t>Jin</a:t>
            </a:r>
            <a:r>
              <a:rPr lang="en-US" altLang="zh-CN" sz="2400" dirty="0" smtClean="0"/>
              <a:t>  </a:t>
            </a:r>
            <a:r>
              <a:rPr lang="en-US" altLang="zh-CN" sz="2400" dirty="0"/>
              <a:t>B. Gao </a:t>
            </a:r>
          </a:p>
          <a:p>
            <a:pPr eaLnBrk="1" hangingPunct="1">
              <a:spcBef>
                <a:spcPct val="0"/>
              </a:spcBef>
              <a:buFontTx/>
              <a:buNone/>
            </a:pPr>
            <a:r>
              <a:rPr lang="en-US" altLang="zh-CN" sz="2400" dirty="0">
                <a:hlinkClick r:id="rId3"/>
              </a:rPr>
              <a:t>                                           </a:t>
            </a:r>
          </a:p>
          <a:p>
            <a:pPr algn="ctr" eaLnBrk="1" hangingPunct="1">
              <a:spcBef>
                <a:spcPct val="0"/>
              </a:spcBef>
              <a:buFontTx/>
              <a:buNone/>
            </a:pPr>
            <a:r>
              <a:rPr lang="en-US" altLang="zh-CN" sz="2400" dirty="0">
                <a:hlinkClick r:id="rId3"/>
              </a:rPr>
              <a:t>zsy@pku.edu.cn</a:t>
            </a:r>
            <a:endParaRPr lang="zh-CN" altLang="en-US" sz="24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217488"/>
            <a:ext cx="4186237"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4"/>
          <p:cNvSpPr txBox="1">
            <a:spLocks noChangeArrowheads="1"/>
          </p:cNvSpPr>
          <p:nvPr/>
        </p:nvSpPr>
        <p:spPr bwMode="auto">
          <a:xfrm>
            <a:off x="431800" y="2754313"/>
            <a:ext cx="3867150" cy="2476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lang="en-US" altLang="zh-CN" sz="1400" dirty="0">
                <a:latin typeface="Times New Roman" panose="02020603050405020304" pitchFamily="18" charset="0"/>
                <a:cs typeface="Times New Roman" panose="02020603050405020304" pitchFamily="18" charset="0"/>
              </a:rPr>
              <a:t>   </a:t>
            </a:r>
            <a:r>
              <a:rPr lang="en-US" altLang="zh-CN" sz="1400" dirty="0" smtClean="0">
                <a:latin typeface="Times New Roman" panose="02020603050405020304" pitchFamily="18" charset="0"/>
                <a:cs typeface="Times New Roman" panose="02020603050405020304" pitchFamily="18" charset="0"/>
              </a:rPr>
              <a:t>Frequency and Magnitude  </a:t>
            </a:r>
            <a:r>
              <a:rPr lang="en-US" altLang="zh-CN" sz="1400" dirty="0">
                <a:latin typeface="Times New Roman" panose="02020603050405020304" pitchFamily="18" charset="0"/>
                <a:cs typeface="Times New Roman" panose="02020603050405020304" pitchFamily="18" charset="0"/>
              </a:rPr>
              <a:t>Relation obtained by </a:t>
            </a:r>
            <a:r>
              <a:rPr lang="en-US" altLang="zh-CN" sz="1400" dirty="0" err="1">
                <a:latin typeface="Times New Roman" panose="02020603050405020304" pitchFamily="18" charset="0"/>
                <a:cs typeface="Times New Roman" panose="02020603050405020304" pitchFamily="18" charset="0"/>
              </a:rPr>
              <a:t>Yutian</a:t>
            </a:r>
            <a:r>
              <a:rPr lang="en-US" altLang="zh-CN" sz="1400" dirty="0">
                <a:latin typeface="Times New Roman" panose="02020603050405020304" pitchFamily="18" charset="0"/>
                <a:cs typeface="Times New Roman" panose="02020603050405020304" pitchFamily="18" charset="0"/>
              </a:rPr>
              <a:t> area earthquake data</a:t>
            </a:r>
            <a:endParaRPr lang="zh-CN" altLang="zh-CN" sz="1400" dirty="0">
              <a:latin typeface="Times New Roman" panose="02020603050405020304" pitchFamily="18" charset="0"/>
              <a:cs typeface="Times New Roman" panose="02020603050405020304" pitchFamily="18" charset="0"/>
            </a:endParaRPr>
          </a:p>
        </p:txBody>
      </p:sp>
      <p:pic>
        <p:nvPicPr>
          <p:cNvPr id="266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388" y="268288"/>
            <a:ext cx="38258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6"/>
          <p:cNvSpPr txBox="1">
            <a:spLocks noChangeArrowheads="1"/>
          </p:cNvSpPr>
          <p:nvPr/>
        </p:nvSpPr>
        <p:spPr bwMode="auto">
          <a:xfrm>
            <a:off x="4921250" y="2768600"/>
            <a:ext cx="3867150" cy="296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lang="en-US" altLang="zh-CN" sz="1400" dirty="0" smtClean="0">
                <a:latin typeface="Times New Roman" panose="02020603050405020304" pitchFamily="18" charset="0"/>
                <a:cs typeface="Times New Roman" panose="02020603050405020304" pitchFamily="18" charset="0"/>
              </a:rPr>
              <a:t>Frequency and Magnitude Relation </a:t>
            </a:r>
            <a:r>
              <a:rPr lang="en-US" altLang="zh-CN" sz="1400" dirty="0">
                <a:latin typeface="Times New Roman" panose="02020603050405020304" pitchFamily="18" charset="0"/>
                <a:cs typeface="Times New Roman" panose="02020603050405020304" pitchFamily="18" charset="0"/>
              </a:rPr>
              <a:t>obtained by </a:t>
            </a:r>
            <a:r>
              <a:rPr lang="en-US" altLang="zh-CN" sz="1400" dirty="0" err="1">
                <a:latin typeface="Times New Roman" panose="02020603050405020304" pitchFamily="18" charset="0"/>
                <a:cs typeface="Times New Roman" panose="02020603050405020304" pitchFamily="18" charset="0"/>
              </a:rPr>
              <a:t>Wenchuan</a:t>
            </a:r>
            <a:r>
              <a:rPr lang="en-US" altLang="zh-CN" sz="1400" dirty="0">
                <a:latin typeface="Times New Roman" panose="02020603050405020304" pitchFamily="18" charset="0"/>
                <a:cs typeface="Times New Roman" panose="02020603050405020304" pitchFamily="18" charset="0"/>
              </a:rPr>
              <a:t> area earthquake data</a:t>
            </a:r>
            <a:endParaRPr lang="zh-CN" altLang="zh-CN" sz="1400" dirty="0">
              <a:latin typeface="Times New Roman" panose="02020603050405020304" pitchFamily="18" charset="0"/>
              <a:cs typeface="Times New Roman" panose="02020603050405020304" pitchFamily="18" charset="0"/>
            </a:endParaRPr>
          </a:p>
        </p:txBody>
      </p:sp>
      <p:pic>
        <p:nvPicPr>
          <p:cNvPr id="2663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3338513"/>
            <a:ext cx="4110037"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6"/>
          <p:cNvSpPr txBox="1">
            <a:spLocks noChangeArrowheads="1"/>
          </p:cNvSpPr>
          <p:nvPr/>
        </p:nvSpPr>
        <p:spPr bwMode="auto">
          <a:xfrm>
            <a:off x="611188" y="6048375"/>
            <a:ext cx="3867150" cy="2968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lang="en-US" altLang="zh-CN" sz="1400" dirty="0" smtClean="0">
                <a:latin typeface="Times New Roman" panose="02020603050405020304" pitchFamily="18" charset="0"/>
                <a:cs typeface="Times New Roman" panose="02020603050405020304" pitchFamily="18" charset="0"/>
              </a:rPr>
              <a:t>Frequency and Magnitude </a:t>
            </a:r>
            <a:r>
              <a:rPr lang="en-US" altLang="zh-CN" sz="1400" dirty="0">
                <a:latin typeface="Times New Roman" panose="02020603050405020304" pitchFamily="18" charset="0"/>
                <a:cs typeface="Times New Roman" panose="02020603050405020304" pitchFamily="18" charset="0"/>
              </a:rPr>
              <a:t>Relation obtained by </a:t>
            </a:r>
            <a:r>
              <a:rPr lang="en-US" altLang="zh-CN" sz="1400" dirty="0" err="1">
                <a:latin typeface="Times New Roman" panose="02020603050405020304" pitchFamily="18" charset="0"/>
                <a:cs typeface="Times New Roman" panose="02020603050405020304" pitchFamily="18" charset="0"/>
              </a:rPr>
              <a:t>Yushu</a:t>
            </a:r>
            <a:r>
              <a:rPr lang="en-US" altLang="zh-CN" sz="1400" dirty="0">
                <a:latin typeface="Times New Roman" panose="02020603050405020304" pitchFamily="18" charset="0"/>
                <a:cs typeface="Times New Roman" panose="02020603050405020304" pitchFamily="18" charset="0"/>
              </a:rPr>
              <a:t> area earthquake data</a:t>
            </a:r>
            <a:endParaRPr lang="zh-CN" altLang="zh-CN" sz="1400" dirty="0">
              <a:latin typeface="Times New Roman" panose="02020603050405020304" pitchFamily="18" charset="0"/>
              <a:cs typeface="Times New Roman" panose="02020603050405020304" pitchFamily="18" charset="0"/>
            </a:endParaRPr>
          </a:p>
        </p:txBody>
      </p:sp>
      <p:sp>
        <p:nvSpPr>
          <p:cNvPr id="26633" name="TextBox 1"/>
          <p:cNvSpPr txBox="1">
            <a:spLocks noChangeArrowheads="1"/>
          </p:cNvSpPr>
          <p:nvPr/>
        </p:nvSpPr>
        <p:spPr bwMode="auto">
          <a:xfrm>
            <a:off x="3329215" y="3885730"/>
            <a:ext cx="5831276" cy="1200329"/>
          </a:xfrm>
          <a:prstGeom prst="rect">
            <a:avLst/>
          </a:prstGeom>
          <a:solidFill>
            <a:schemeClr val="accent1">
              <a:lumMod val="20000"/>
              <a:lumOff val="80000"/>
            </a:schemeClr>
          </a:solidFill>
          <a:ln>
            <a:noFill/>
          </a:ln>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lang="en-US" altLang="zh-CN" sz="2400" b="1" dirty="0" smtClean="0">
                <a:latin typeface="Times New Roman" panose="02020603050405020304" pitchFamily="18" charset="0"/>
                <a:cs typeface="Times New Roman" panose="02020603050405020304" pitchFamily="18" charset="0"/>
              </a:rPr>
              <a:t>The case that the </a:t>
            </a:r>
            <a:r>
              <a:rPr lang="en-US" altLang="zh-CN" sz="2400" b="1" dirty="0" err="1" smtClean="0">
                <a:latin typeface="Times New Roman" panose="02020603050405020304" pitchFamily="18" charset="0"/>
                <a:cs typeface="Times New Roman" panose="02020603050405020304" pitchFamily="18" charset="0"/>
              </a:rPr>
              <a:t>Mmax</a:t>
            </a:r>
            <a:r>
              <a:rPr lang="en-US" altLang="zh-CN" sz="2400" b="1" dirty="0" smtClean="0">
                <a:latin typeface="Times New Roman" panose="02020603050405020304" pitchFamily="18" charset="0"/>
                <a:cs typeface="Times New Roman" panose="02020603050405020304" pitchFamily="18" charset="0"/>
              </a:rPr>
              <a:t>  might be</a:t>
            </a:r>
          </a:p>
          <a:p>
            <a:pPr eaLnBrk="1" hangingPunct="1">
              <a:spcBef>
                <a:spcPct val="0"/>
              </a:spcBef>
              <a:buClrTx/>
              <a:buSzTx/>
              <a:buFontTx/>
              <a:buNone/>
            </a:pPr>
            <a:r>
              <a:rPr lang="en-US" altLang="zh-CN" sz="2400" b="1" dirty="0">
                <a:latin typeface="Times New Roman" panose="02020603050405020304" pitchFamily="18" charset="0"/>
                <a:cs typeface="Times New Roman" panose="02020603050405020304" pitchFamily="18" charset="0"/>
              </a:rPr>
              <a:t>u</a:t>
            </a:r>
            <a:r>
              <a:rPr lang="en-US" altLang="zh-CN" sz="2400" b="1" dirty="0" smtClean="0">
                <a:latin typeface="Times New Roman" panose="02020603050405020304" pitchFamily="18" charset="0"/>
                <a:cs typeface="Times New Roman" panose="02020603050405020304" pitchFamily="18" charset="0"/>
              </a:rPr>
              <a:t>nderestimated from the extrapolation of </a:t>
            </a:r>
          </a:p>
          <a:p>
            <a:pPr eaLnBrk="1" hangingPunct="1">
              <a:spcBef>
                <a:spcPct val="0"/>
              </a:spcBef>
              <a:buClrTx/>
              <a:buSzTx/>
              <a:buFontTx/>
              <a:buNone/>
            </a:pPr>
            <a:r>
              <a:rPr lang="en-US" altLang="zh-CN" sz="2400" b="1" dirty="0" smtClean="0">
                <a:latin typeface="Times New Roman" panose="02020603050405020304" pitchFamily="18" charset="0"/>
                <a:cs typeface="Times New Roman" panose="02020603050405020304" pitchFamily="18" charset="0"/>
              </a:rPr>
              <a:t>the smaller earthquakes based on G-R law </a:t>
            </a:r>
            <a:endParaRPr lang="zh-CN" altLang="en-US" sz="2400" b="1" dirty="0">
              <a:latin typeface="Times New Roman" panose="02020603050405020304" pitchFamily="18" charset="0"/>
              <a:cs typeface="Times New Roman" panose="02020603050405020304" pitchFamily="18" charset="0"/>
            </a:endParaRPr>
          </a:p>
        </p:txBody>
      </p:sp>
      <p:sp>
        <p:nvSpPr>
          <p:cNvPr id="26634" name="TextBox 1"/>
          <p:cNvSpPr txBox="1">
            <a:spLocks noChangeArrowheads="1"/>
          </p:cNvSpPr>
          <p:nvPr/>
        </p:nvSpPr>
        <p:spPr bwMode="auto">
          <a:xfrm>
            <a:off x="6954838" y="323850"/>
            <a:ext cx="1416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lang="zh-CN" altLang="en-US" sz="2400">
                <a:latin typeface="黑体" panose="02010609060101010101" pitchFamily="49" charset="-122"/>
                <a:ea typeface="黑体" panose="02010609060101010101" pitchFamily="49" charset="-122"/>
              </a:rPr>
              <a:t>汶川地震</a:t>
            </a:r>
          </a:p>
        </p:txBody>
      </p:sp>
      <p:sp>
        <p:nvSpPr>
          <p:cNvPr id="26635" name="TextBox 10"/>
          <p:cNvSpPr txBox="1">
            <a:spLocks noChangeArrowheads="1"/>
          </p:cNvSpPr>
          <p:nvPr/>
        </p:nvSpPr>
        <p:spPr bwMode="auto">
          <a:xfrm>
            <a:off x="2882900" y="307975"/>
            <a:ext cx="1416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lang="zh-CN" altLang="en-US" sz="2400">
                <a:latin typeface="黑体" panose="02010609060101010101" pitchFamily="49" charset="-122"/>
                <a:ea typeface="黑体" panose="02010609060101010101" pitchFamily="49" charset="-122"/>
              </a:rPr>
              <a:t>玉田地震</a:t>
            </a:r>
          </a:p>
        </p:txBody>
      </p:sp>
      <p:sp>
        <p:nvSpPr>
          <p:cNvPr id="26636" name="TextBox 11"/>
          <p:cNvSpPr txBox="1">
            <a:spLocks noChangeArrowheads="1"/>
          </p:cNvSpPr>
          <p:nvPr/>
        </p:nvSpPr>
        <p:spPr bwMode="auto">
          <a:xfrm>
            <a:off x="2882900" y="3417888"/>
            <a:ext cx="1416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lang="zh-CN" altLang="en-US" sz="2400" dirty="0">
                <a:latin typeface="黑体" panose="02010609060101010101" pitchFamily="49" charset="-122"/>
                <a:ea typeface="黑体" panose="02010609060101010101" pitchFamily="49" charset="-122"/>
              </a:rPr>
              <a:t>玉树地震</a:t>
            </a:r>
          </a:p>
        </p:txBody>
      </p:sp>
      <p:sp>
        <p:nvSpPr>
          <p:cNvPr id="2" name="文本框 1"/>
          <p:cNvSpPr txBox="1"/>
          <p:nvPr/>
        </p:nvSpPr>
        <p:spPr>
          <a:xfrm>
            <a:off x="4921250" y="5661248"/>
            <a:ext cx="4222750" cy="584775"/>
          </a:xfrm>
          <a:prstGeom prst="rect">
            <a:avLst/>
          </a:prstGeom>
          <a:noFill/>
        </p:spPr>
        <p:txBody>
          <a:bodyPr wrap="square" rtlCol="0">
            <a:spAutoFit/>
          </a:bodyPr>
          <a:lstStyle/>
          <a:p>
            <a:r>
              <a:rPr lang="en-US" altLang="zh-CN" dirty="0" smtClean="0"/>
              <a:t>Wang and Zhou, 2011</a:t>
            </a:r>
            <a:endParaRPr lang="zh-CN" altLang="en-US" dirty="0"/>
          </a:p>
        </p:txBody>
      </p:sp>
    </p:spTree>
    <p:extLst>
      <p:ext uri="{BB962C8B-B14F-4D97-AF65-F5344CB8AC3E}">
        <p14:creationId xmlns:p14="http://schemas.microsoft.com/office/powerpoint/2010/main" val="55627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3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3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945" y="55546"/>
            <a:ext cx="7856253" cy="5965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1"/>
          <p:cNvSpPr txBox="1">
            <a:spLocks noChangeArrowheads="1"/>
          </p:cNvSpPr>
          <p:nvPr/>
        </p:nvSpPr>
        <p:spPr bwMode="auto">
          <a:xfrm>
            <a:off x="2771800" y="6021288"/>
            <a:ext cx="4337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lang="en-US" altLang="zh-CN" dirty="0"/>
              <a:t>(from </a:t>
            </a:r>
            <a:r>
              <a:rPr lang="en-US" altLang="zh-CN" dirty="0" err="1"/>
              <a:t>Wesnousky</a:t>
            </a:r>
            <a:r>
              <a:rPr lang="en-US" altLang="zh-CN" dirty="0"/>
              <a:t>, 1994)</a:t>
            </a:r>
            <a:endParaRPr lang="zh-CN" altLang="en-US" dirty="0"/>
          </a:p>
        </p:txBody>
      </p:sp>
      <p:sp>
        <p:nvSpPr>
          <p:cNvPr id="4" name="TextBox 1"/>
          <p:cNvSpPr txBox="1">
            <a:spLocks noChangeArrowheads="1"/>
          </p:cNvSpPr>
          <p:nvPr/>
        </p:nvSpPr>
        <p:spPr bwMode="auto">
          <a:xfrm>
            <a:off x="2024687" y="2924944"/>
            <a:ext cx="5831276" cy="1200329"/>
          </a:xfrm>
          <a:prstGeom prst="rect">
            <a:avLst/>
          </a:prstGeom>
          <a:solidFill>
            <a:schemeClr val="accent1">
              <a:lumMod val="20000"/>
              <a:lumOff val="80000"/>
            </a:schemeClr>
          </a:solidFill>
          <a:ln>
            <a:noFill/>
          </a:ln>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lang="en-US" altLang="zh-CN" sz="2400" b="1" dirty="0" smtClean="0">
                <a:latin typeface="Times New Roman" panose="02020603050405020304" pitchFamily="18" charset="0"/>
                <a:cs typeface="Times New Roman" panose="02020603050405020304" pitchFamily="18" charset="0"/>
              </a:rPr>
              <a:t>The case that the </a:t>
            </a:r>
            <a:r>
              <a:rPr lang="en-US" altLang="zh-CN" sz="2400" b="1" dirty="0" err="1" smtClean="0">
                <a:latin typeface="Times New Roman" panose="02020603050405020304" pitchFamily="18" charset="0"/>
                <a:cs typeface="Times New Roman" panose="02020603050405020304" pitchFamily="18" charset="0"/>
              </a:rPr>
              <a:t>Mmax</a:t>
            </a:r>
            <a:r>
              <a:rPr lang="en-US" altLang="zh-CN" sz="2400" b="1" dirty="0" smtClean="0">
                <a:latin typeface="Times New Roman" panose="02020603050405020304" pitchFamily="18" charset="0"/>
                <a:cs typeface="Times New Roman" panose="02020603050405020304" pitchFamily="18" charset="0"/>
              </a:rPr>
              <a:t>  might be</a:t>
            </a:r>
          </a:p>
          <a:p>
            <a:pPr eaLnBrk="1" hangingPunct="1">
              <a:spcBef>
                <a:spcPct val="0"/>
              </a:spcBef>
              <a:buClrTx/>
              <a:buSzTx/>
              <a:buFontTx/>
              <a:buNone/>
            </a:pPr>
            <a:r>
              <a:rPr lang="en-US" altLang="zh-CN" sz="2400" b="1" dirty="0" smtClean="0">
                <a:latin typeface="Times New Roman" panose="02020603050405020304" pitchFamily="18" charset="0"/>
                <a:cs typeface="Times New Roman" panose="02020603050405020304" pitchFamily="18" charset="0"/>
              </a:rPr>
              <a:t>overestimated from the extrapolation of </a:t>
            </a:r>
          </a:p>
          <a:p>
            <a:pPr eaLnBrk="1" hangingPunct="1">
              <a:spcBef>
                <a:spcPct val="0"/>
              </a:spcBef>
              <a:buClrTx/>
              <a:buSzTx/>
              <a:buFontTx/>
              <a:buNone/>
            </a:pPr>
            <a:r>
              <a:rPr lang="en-US" altLang="zh-CN" sz="2400" b="1" dirty="0" smtClean="0">
                <a:latin typeface="Times New Roman" panose="02020603050405020304" pitchFamily="18" charset="0"/>
                <a:cs typeface="Times New Roman" panose="02020603050405020304" pitchFamily="18" charset="0"/>
              </a:rPr>
              <a:t>the smaller earthquakes based on G-R law </a:t>
            </a:r>
            <a:endParaRPr lang="zh-CN"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59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0178" name="标题 1"/>
              <p:cNvSpPr>
                <a:spLocks noGrp="1"/>
              </p:cNvSpPr>
              <p:nvPr>
                <p:ph type="title"/>
              </p:nvPr>
            </p:nvSpPr>
            <p:spPr>
              <a:xfrm>
                <a:off x="755576" y="2780928"/>
                <a:ext cx="8280920" cy="1584176"/>
              </a:xfrm>
            </p:spPr>
            <p:txBody>
              <a:bodyPr/>
              <a:lstStyle/>
              <a:p>
                <a:pPr algn="ctr"/>
                <a:r>
                  <a:rPr lang="en-US" altLang="zh-CN" sz="3600" b="1" dirty="0" smtClean="0">
                    <a:solidFill>
                      <a:srgbClr val="FF0000"/>
                    </a:solidFill>
                  </a:rPr>
                  <a:t>So the </a:t>
                </a:r>
                <a14:m>
                  <m:oMath xmlns:m="http://schemas.openxmlformats.org/officeDocument/2006/math">
                    <m:sSub>
                      <m:sSubPr>
                        <m:ctrlPr>
                          <a:rPr lang="en-US" altLang="zh-CN" sz="3600" b="1" i="1">
                            <a:solidFill>
                              <a:srgbClr val="FF0000"/>
                            </a:solidFill>
                            <a:latin typeface="Cambria Math" panose="02040503050406030204" pitchFamily="18" charset="0"/>
                          </a:rPr>
                        </m:ctrlPr>
                      </m:sSubPr>
                      <m:e>
                        <m:r>
                          <a:rPr lang="en-US" altLang="zh-CN" sz="3600" b="1" i="1">
                            <a:solidFill>
                              <a:srgbClr val="FF0000"/>
                            </a:solidFill>
                            <a:latin typeface="Cambria Math" panose="02040503050406030204" pitchFamily="18" charset="0"/>
                          </a:rPr>
                          <m:t>𝑴</m:t>
                        </m:r>
                      </m:e>
                      <m:sub>
                        <m:r>
                          <a:rPr lang="en-US" altLang="zh-CN" sz="3600" b="1" i="1">
                            <a:solidFill>
                              <a:srgbClr val="FF0000"/>
                            </a:solidFill>
                            <a:latin typeface="Cambria Math" panose="02040503050406030204" pitchFamily="18" charset="0"/>
                          </a:rPr>
                          <m:t>𝒎𝒂𝒙</m:t>
                        </m:r>
                      </m:sub>
                    </m:sSub>
                    <m:r>
                      <a:rPr lang="en-US" altLang="zh-CN" sz="3600" b="1" i="1">
                        <a:solidFill>
                          <a:srgbClr val="FF0000"/>
                        </a:solidFill>
                        <a:latin typeface="Cambria Math" panose="02040503050406030204" pitchFamily="18" charset="0"/>
                      </a:rPr>
                      <m:t>	</m:t>
                    </m:r>
                  </m:oMath>
                </a14:m>
                <a:r>
                  <a:rPr lang="en-US" altLang="zh-CN" sz="3600" b="1" dirty="0" smtClean="0">
                    <a:solidFill>
                      <a:srgbClr val="FF0000"/>
                    </a:solidFill>
                  </a:rPr>
                  <a:t>extrapolated based on</a:t>
                </a:r>
                <a:br>
                  <a:rPr lang="en-US" altLang="zh-CN" sz="3600" b="1" dirty="0" smtClean="0">
                    <a:solidFill>
                      <a:srgbClr val="FF0000"/>
                    </a:solidFill>
                  </a:rPr>
                </a:br>
                <a:r>
                  <a:rPr lang="en-US" altLang="zh-CN" sz="3600" b="1" dirty="0" smtClean="0">
                    <a:solidFill>
                      <a:srgbClr val="FF0000"/>
                    </a:solidFill>
                  </a:rPr>
                  <a:t> </a:t>
                </a:r>
                <a:r>
                  <a:rPr lang="en-US" altLang="zh-CN" sz="6000" b="1" dirty="0" smtClean="0">
                    <a:solidFill>
                      <a:schemeClr val="tx1"/>
                    </a:solidFill>
                  </a:rPr>
                  <a:t>G-R law</a:t>
                </a:r>
                <a:r>
                  <a:rPr lang="en-US" altLang="zh-CN" sz="3600" b="1" dirty="0" smtClean="0">
                    <a:solidFill>
                      <a:srgbClr val="FF0000"/>
                    </a:solidFill>
                  </a:rPr>
                  <a:t> is unreliable.</a:t>
                </a:r>
              </a:p>
            </p:txBody>
          </p:sp>
        </mc:Choice>
        <mc:Fallback xmlns="">
          <p:sp>
            <p:nvSpPr>
              <p:cNvPr id="50178" name="标题 1"/>
              <p:cNvSpPr>
                <a:spLocks noGrp="1" noRot="1" noChangeAspect="1" noMove="1" noResize="1" noEditPoints="1" noAdjustHandles="1" noChangeArrowheads="1" noChangeShapeType="1" noTextEdit="1"/>
              </p:cNvSpPr>
              <p:nvPr>
                <p:ph type="title"/>
              </p:nvPr>
            </p:nvSpPr>
            <p:spPr>
              <a:xfrm>
                <a:off x="755576" y="2780928"/>
                <a:ext cx="8280920" cy="1584176"/>
              </a:xfrm>
              <a:blipFill rotWithShape="0">
                <a:blip r:embed="rId2"/>
                <a:stretch>
                  <a:fillRect t="-5000" b="-2538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09017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0178" name="标题 1"/>
              <p:cNvSpPr>
                <a:spLocks noGrp="1"/>
              </p:cNvSpPr>
              <p:nvPr>
                <p:ph type="title"/>
              </p:nvPr>
            </p:nvSpPr>
            <p:spPr>
              <a:xfrm>
                <a:off x="0" y="116632"/>
                <a:ext cx="9144000" cy="1872208"/>
              </a:xfrm>
              <a:solidFill>
                <a:schemeClr val="bg1"/>
              </a:solidFill>
            </p:spPr>
            <p:txBody>
              <a:bodyPr/>
              <a:lstStyle/>
              <a:p>
                <a:pPr algn="ctr"/>
                <a:r>
                  <a:rPr lang="en-US" altLang="zh-CN" sz="2600" b="1" dirty="0" smtClean="0">
                    <a:solidFill>
                      <a:srgbClr val="FF0000"/>
                    </a:solidFill>
                  </a:rPr>
                  <a:t>Could we directly get </a:t>
                </a:r>
                <a14:m>
                  <m:oMath xmlns:m="http://schemas.openxmlformats.org/officeDocument/2006/math">
                    <m:sSub>
                      <m:sSubPr>
                        <m:ctrlPr>
                          <a:rPr lang="en-US" altLang="zh-CN" sz="2600" b="1" i="1">
                            <a:solidFill>
                              <a:srgbClr val="FF0000"/>
                            </a:solidFill>
                            <a:latin typeface="Cambria Math" panose="02040503050406030204" pitchFamily="18" charset="0"/>
                          </a:rPr>
                        </m:ctrlPr>
                      </m:sSubPr>
                      <m:e>
                        <m:r>
                          <a:rPr lang="en-US" altLang="zh-CN" sz="2600" b="1" i="1">
                            <a:solidFill>
                              <a:srgbClr val="FF0000"/>
                            </a:solidFill>
                            <a:latin typeface="Cambria Math" panose="02040503050406030204" pitchFamily="18" charset="0"/>
                          </a:rPr>
                          <m:t>𝑴</m:t>
                        </m:r>
                      </m:e>
                      <m:sub>
                        <m:r>
                          <a:rPr lang="en-US" altLang="zh-CN" sz="2600" b="1" i="1">
                            <a:solidFill>
                              <a:srgbClr val="FF0000"/>
                            </a:solidFill>
                            <a:latin typeface="Cambria Math" panose="02040503050406030204" pitchFamily="18" charset="0"/>
                          </a:rPr>
                          <m:t>𝒎𝒂𝒙</m:t>
                        </m:r>
                      </m:sub>
                    </m:sSub>
                    <m:r>
                      <a:rPr lang="en-US" altLang="zh-CN" sz="2600" b="1">
                        <a:solidFill>
                          <a:srgbClr val="FF0000"/>
                        </a:solidFill>
                        <a:latin typeface="Cambria Math" panose="02040503050406030204" pitchFamily="18" charset="0"/>
                      </a:rPr>
                      <m:t>	</m:t>
                    </m:r>
                  </m:oMath>
                </a14:m>
                <a:r>
                  <a:rPr lang="en-US" altLang="zh-CN" sz="2600" b="1" dirty="0" smtClean="0">
                    <a:solidFill>
                      <a:srgbClr val="FF0000"/>
                    </a:solidFill>
                  </a:rPr>
                  <a:t>by historical earthquake catalogue established based on historical document recordings or geological survey? </a:t>
                </a:r>
              </a:p>
            </p:txBody>
          </p:sp>
        </mc:Choice>
        <mc:Fallback xmlns="">
          <p:sp>
            <p:nvSpPr>
              <p:cNvPr id="50178" name="标题 1"/>
              <p:cNvSpPr>
                <a:spLocks noGrp="1" noRot="1" noChangeAspect="1" noMove="1" noResize="1" noEditPoints="1" noAdjustHandles="1" noChangeArrowheads="1" noChangeShapeType="1" noTextEdit="1"/>
              </p:cNvSpPr>
              <p:nvPr>
                <p:ph type="title"/>
              </p:nvPr>
            </p:nvSpPr>
            <p:spPr>
              <a:xfrm>
                <a:off x="0" y="116632"/>
                <a:ext cx="9144000" cy="1872208"/>
              </a:xfrm>
              <a:blipFill rotWithShape="0">
                <a:blip r:embed="rId2"/>
                <a:stretch>
                  <a:fillRect/>
                </a:stretch>
              </a:blipFill>
            </p:spPr>
            <p:txBody>
              <a:bodyPr/>
              <a:lstStyle/>
              <a:p>
                <a:r>
                  <a:rPr lang="zh-CN" altLang="en-US">
                    <a:noFill/>
                  </a:rPr>
                  <a:t> </a:t>
                </a:r>
              </a:p>
            </p:txBody>
          </p:sp>
        </mc:Fallback>
      </mc:AlternateContent>
      <p:sp>
        <p:nvSpPr>
          <p:cNvPr id="17" name="矩形 16"/>
          <p:cNvSpPr/>
          <p:nvPr/>
        </p:nvSpPr>
        <p:spPr>
          <a:xfrm>
            <a:off x="395536" y="2132856"/>
            <a:ext cx="8928992" cy="452431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342900" indent="-342900">
              <a:lnSpc>
                <a:spcPct val="150000"/>
              </a:lnSpc>
              <a:buFont typeface="Arial" panose="020B0604020202020204" pitchFamily="34" charset="0"/>
              <a:buChar char="•"/>
              <a:defRPr/>
            </a:pPr>
            <a:r>
              <a:rPr lang="en-US" altLang="zh-CN" sz="2400" b="1" dirty="0" smtClean="0">
                <a:solidFill>
                  <a:srgbClr val="000000"/>
                </a:solidFill>
              </a:rPr>
              <a:t>The historical catalogue is not complete (some may be missed ) and the magnitudes are quite</a:t>
            </a:r>
            <a:r>
              <a:rPr lang="en-US" altLang="zh-CN" sz="2400" b="1" dirty="0">
                <a:solidFill>
                  <a:srgbClr val="000000"/>
                </a:solidFill>
              </a:rPr>
              <a:t> </a:t>
            </a:r>
            <a:r>
              <a:rPr lang="en-US" altLang="zh-CN" sz="2400" b="1" dirty="0" smtClean="0">
                <a:solidFill>
                  <a:srgbClr val="000000"/>
                </a:solidFill>
              </a:rPr>
              <a:t>uncertain.</a:t>
            </a:r>
          </a:p>
          <a:p>
            <a:pPr>
              <a:lnSpc>
                <a:spcPct val="150000"/>
              </a:lnSpc>
              <a:defRPr/>
            </a:pPr>
            <a:r>
              <a:rPr lang="en-US" altLang="zh-CN" sz="2400" b="1" dirty="0" smtClean="0">
                <a:solidFill>
                  <a:srgbClr val="000000"/>
                </a:solidFill>
              </a:rPr>
              <a:t>In fact, some destructive earthquakes like Tangshan Ms7.8 earthquake (1976, killed more than 220,000) and  </a:t>
            </a:r>
            <a:r>
              <a:rPr lang="en-US" altLang="zh-CN" sz="2400" b="1" dirty="0" err="1" smtClean="0">
                <a:solidFill>
                  <a:srgbClr val="000000"/>
                </a:solidFill>
              </a:rPr>
              <a:t>Wenchuan</a:t>
            </a:r>
            <a:r>
              <a:rPr lang="en-US" altLang="zh-CN" sz="2400" b="1" dirty="0" smtClean="0">
                <a:solidFill>
                  <a:srgbClr val="000000"/>
                </a:solidFill>
              </a:rPr>
              <a:t> Ms8.0 earthquakes (2008, killed more than 80,000)</a:t>
            </a:r>
            <a:r>
              <a:rPr lang="en-US" altLang="zh-CN" sz="2400" b="1" dirty="0">
                <a:solidFill>
                  <a:srgbClr val="000000"/>
                </a:solidFill>
              </a:rPr>
              <a:t> </a:t>
            </a:r>
            <a:r>
              <a:rPr lang="en-US" altLang="zh-CN" sz="2400" b="1" dirty="0" smtClean="0">
                <a:solidFill>
                  <a:srgbClr val="000000"/>
                </a:solidFill>
              </a:rPr>
              <a:t>occurred </a:t>
            </a:r>
            <a:r>
              <a:rPr lang="en-US" altLang="zh-CN" sz="2400" b="1" dirty="0">
                <a:solidFill>
                  <a:srgbClr val="000000"/>
                </a:solidFill>
              </a:rPr>
              <a:t>in </a:t>
            </a:r>
            <a:r>
              <a:rPr lang="en-US" altLang="zh-CN" sz="2400" b="1" dirty="0" smtClean="0">
                <a:solidFill>
                  <a:srgbClr val="000000"/>
                </a:solidFill>
              </a:rPr>
              <a:t>the areas </a:t>
            </a:r>
            <a:r>
              <a:rPr lang="en-US" altLang="zh-CN" sz="2400" b="1" dirty="0">
                <a:solidFill>
                  <a:srgbClr val="000000"/>
                </a:solidFill>
              </a:rPr>
              <a:t>w</a:t>
            </a:r>
            <a:r>
              <a:rPr lang="en-US" altLang="zh-CN" sz="2400" b="1" dirty="0" smtClean="0">
                <a:solidFill>
                  <a:srgbClr val="000000"/>
                </a:solidFill>
              </a:rPr>
              <a:t>here no strong earthquakes had been recorded in historical catalogues and had been generally considered as the safe areas by seismologists.</a:t>
            </a:r>
            <a:endParaRPr lang="en-US" altLang="zh-CN" sz="2400" b="1" dirty="0">
              <a:solidFill>
                <a:srgbClr val="000000"/>
              </a:solidFill>
            </a:endParaRPr>
          </a:p>
        </p:txBody>
      </p:sp>
    </p:spTree>
    <p:extLst>
      <p:ext uri="{BB962C8B-B14F-4D97-AF65-F5344CB8AC3E}">
        <p14:creationId xmlns:p14="http://schemas.microsoft.com/office/powerpoint/2010/main" val="1564004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标题 1"/>
          <p:cNvSpPr>
            <a:spLocks noGrp="1"/>
          </p:cNvSpPr>
          <p:nvPr>
            <p:ph type="title"/>
          </p:nvPr>
        </p:nvSpPr>
        <p:spPr/>
        <p:txBody>
          <a:bodyPr/>
          <a:lstStyle/>
          <a:p>
            <a:pPr algn="ctr"/>
            <a:r>
              <a:rPr lang="en-US" altLang="zh-CN" dirty="0" smtClean="0">
                <a:solidFill>
                  <a:srgbClr val="FF0000"/>
                </a:solidFill>
              </a:rPr>
              <a:t>Why  Seismicity Simulation ?</a:t>
            </a:r>
            <a:endParaRPr lang="zh-CN" altLang="en-US" dirty="0" smtClean="0">
              <a:solidFill>
                <a:srgbClr val="FF0000"/>
              </a:solidFill>
            </a:endParaRPr>
          </a:p>
        </p:txBody>
      </p:sp>
      <p:sp>
        <p:nvSpPr>
          <p:cNvPr id="120835" name="内容占位符 2"/>
          <p:cNvSpPr>
            <a:spLocks noGrp="1"/>
          </p:cNvSpPr>
          <p:nvPr>
            <p:ph idx="1"/>
          </p:nvPr>
        </p:nvSpPr>
        <p:spPr>
          <a:xfrm>
            <a:off x="452002" y="3356992"/>
            <a:ext cx="8229600" cy="2736304"/>
          </a:xfrm>
        </p:spPr>
        <p:txBody>
          <a:bodyPr/>
          <a:lstStyle/>
          <a:p>
            <a:pPr>
              <a:lnSpc>
                <a:spcPct val="80000"/>
              </a:lnSpc>
            </a:pPr>
            <a:r>
              <a:rPr lang="en-US" altLang="zh-CN" dirty="0" smtClean="0"/>
              <a:t>Modern seismic catalogue is too short for finding the  potential strong shock sources completely.</a:t>
            </a:r>
          </a:p>
          <a:p>
            <a:pPr>
              <a:lnSpc>
                <a:spcPct val="80000"/>
              </a:lnSpc>
            </a:pPr>
            <a:endParaRPr lang="en-US" altLang="zh-CN" dirty="0" smtClean="0"/>
          </a:p>
          <a:p>
            <a:pPr>
              <a:lnSpc>
                <a:spcPct val="80000"/>
              </a:lnSpc>
            </a:pPr>
            <a:r>
              <a:rPr lang="en-US" altLang="zh-CN" dirty="0" smtClean="0"/>
              <a:t>Historical seismic catalogue is of too much uncertain. </a:t>
            </a:r>
          </a:p>
          <a:p>
            <a:pPr>
              <a:lnSpc>
                <a:spcPct val="80000"/>
              </a:lnSpc>
            </a:pPr>
            <a:endParaRPr lang="en-US" altLang="zh-CN"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22238" y="1052513"/>
            <a:ext cx="8229600" cy="4525962"/>
          </a:xfrm>
        </p:spPr>
        <p:txBody>
          <a:bodyPr/>
          <a:lstStyle/>
          <a:p>
            <a:pPr marL="0" indent="0" algn="ctr">
              <a:buFont typeface="Wingdings" panose="05000000000000000000" pitchFamily="2" charset="2"/>
              <a:buNone/>
              <a:defRPr/>
            </a:pPr>
            <a:endParaRPr lang="zh-CN" altLang="en-US" dirty="0">
              <a:effectLst>
                <a:outerShdw blurRad="38100" dist="38100" dir="2700000" algn="tl">
                  <a:srgbClr val="000000">
                    <a:alpha val="43137"/>
                  </a:srgbClr>
                </a:outerShdw>
              </a:effectLst>
              <a:latin typeface="黑体" pitchFamily="49" charset="-122"/>
              <a:ea typeface="黑体" pitchFamily="49" charset="-122"/>
            </a:endParaRPr>
          </a:p>
          <a:p>
            <a:pPr marL="0" indent="0" algn="ctr">
              <a:buFont typeface="Wingdings" panose="05000000000000000000" pitchFamily="2" charset="2"/>
              <a:buNone/>
              <a:defRPr/>
            </a:pPr>
            <a:endParaRPr lang="zh-CN" altLang="en-US" dirty="0"/>
          </a:p>
        </p:txBody>
      </p:sp>
      <p:pic>
        <p:nvPicPr>
          <p:cNvPr id="122883" name="Picture 1028" descr="driving mechan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7188" y="1285875"/>
            <a:ext cx="2879725"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2" descr="C:\Users\ChenXF\Pictures\MAIN201304201919000119300331415.jpg"/>
          <p:cNvPicPr>
            <a:picLocks noChangeAspect="1" noChangeArrowheads="1"/>
          </p:cNvPicPr>
          <p:nvPr/>
        </p:nvPicPr>
        <p:blipFill>
          <a:blip r:embed="rId3">
            <a:extLst>
              <a:ext uri="{28A0092B-C50C-407E-A947-70E740481C1C}">
                <a14:useLocalDpi xmlns:a14="http://schemas.microsoft.com/office/drawing/2010/main" val="0"/>
              </a:ext>
            </a:extLst>
          </a:blip>
          <a:srcRect l="9006" t="11603" r="10176" b="-470"/>
          <a:stretch>
            <a:fillRect/>
          </a:stretch>
        </p:blipFill>
        <p:spPr bwMode="auto">
          <a:xfrm>
            <a:off x="700088" y="1270000"/>
            <a:ext cx="4319587"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箭头 7"/>
          <p:cNvSpPr/>
          <p:nvPr/>
        </p:nvSpPr>
        <p:spPr>
          <a:xfrm rot="291324">
            <a:off x="679450" y="2692400"/>
            <a:ext cx="431800" cy="865188"/>
          </a:xfrm>
          <a:prstGeom prs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右箭头 8"/>
          <p:cNvSpPr/>
          <p:nvPr/>
        </p:nvSpPr>
        <p:spPr>
          <a:xfrm rot="11175786">
            <a:off x="4670425" y="3032125"/>
            <a:ext cx="431800" cy="863600"/>
          </a:xfrm>
          <a:prstGeom prs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右箭头 9"/>
          <p:cNvSpPr/>
          <p:nvPr/>
        </p:nvSpPr>
        <p:spPr>
          <a:xfrm rot="5830772">
            <a:off x="2722563" y="1736725"/>
            <a:ext cx="431800" cy="863600"/>
          </a:xfrm>
          <a:prstGeom prs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右箭头 10"/>
          <p:cNvSpPr/>
          <p:nvPr/>
        </p:nvSpPr>
        <p:spPr>
          <a:xfrm rot="16856407">
            <a:off x="2157413" y="4354513"/>
            <a:ext cx="431800" cy="863600"/>
          </a:xfrm>
          <a:prstGeom prs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22889" name="Picture 5" descr="cropped cellhist"/>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888" y="2897188"/>
            <a:ext cx="2901950" cy="1379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890" name="TextBox 12"/>
          <p:cNvSpPr txBox="1">
            <a:spLocks noChangeArrowheads="1"/>
          </p:cNvSpPr>
          <p:nvPr/>
        </p:nvSpPr>
        <p:spPr bwMode="auto">
          <a:xfrm>
            <a:off x="609600" y="4491038"/>
            <a:ext cx="4273550" cy="177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 typeface="Wingdings" panose="05000000000000000000" pitchFamily="2" charset="2"/>
              <a:buChar char="Ø"/>
            </a:pPr>
            <a:r>
              <a:rPr lang="en-US" altLang="zh-CN" sz="2000">
                <a:latin typeface="幼圆" panose="02010509060101010101" pitchFamily="49" charset="-122"/>
                <a:ea typeface="幼圆" panose="02010509060101010101" pitchFamily="49" charset="-122"/>
              </a:rPr>
              <a:t>Estimate the most danger fault (Biggest Possibility) and the possible maximum </a:t>
            </a:r>
            <a:r>
              <a:rPr lang="en-US" altLang="zh-CN" sz="2200">
                <a:latin typeface="幼圆" panose="02010509060101010101" pitchFamily="49" charset="-122"/>
                <a:ea typeface="幼圆" panose="02010509060101010101" pitchFamily="49" charset="-122"/>
              </a:rPr>
              <a:t>magnitude in a region</a:t>
            </a:r>
            <a:endParaRPr lang="en-US" altLang="zh-CN" sz="2200">
              <a:latin typeface="Times New Roman" panose="02020603050405020304" pitchFamily="18" charset="0"/>
              <a:ea typeface="幼圆" panose="02010509060101010101" pitchFamily="49" charset="-122"/>
              <a:cs typeface="Times New Roman" panose="02020603050405020304" pitchFamily="18" charset="0"/>
            </a:endParaRPr>
          </a:p>
          <a:p>
            <a:pPr>
              <a:spcBef>
                <a:spcPts val="600"/>
              </a:spcBef>
              <a:buFont typeface="Wingdings" panose="05000000000000000000" pitchFamily="2" charset="2"/>
              <a:buChar char="Ø"/>
            </a:pPr>
            <a:r>
              <a:rPr lang="en-US" altLang="zh-CN" sz="2200">
                <a:latin typeface="幼圆" panose="02010509060101010101" pitchFamily="49" charset="-122"/>
                <a:ea typeface="幼圆" panose="02010509060101010101" pitchFamily="49" charset="-122"/>
              </a:rPr>
              <a:t>Rupturing Procession</a:t>
            </a:r>
            <a:endParaRPr lang="zh-CN" altLang="en-US" sz="2200">
              <a:latin typeface="幼圆" panose="02010509060101010101" pitchFamily="49" charset="-122"/>
              <a:ea typeface="幼圆" panose="02010509060101010101" pitchFamily="49" charset="-122"/>
            </a:endParaRPr>
          </a:p>
        </p:txBody>
      </p:sp>
      <p:sp>
        <p:nvSpPr>
          <p:cNvPr id="122891" name="TextBox 13"/>
          <p:cNvSpPr txBox="1">
            <a:spLocks noChangeArrowheads="1"/>
          </p:cNvSpPr>
          <p:nvPr/>
        </p:nvSpPr>
        <p:spPr bwMode="auto">
          <a:xfrm>
            <a:off x="5022850" y="4619625"/>
            <a:ext cx="3455988"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ts val="600"/>
              </a:spcBef>
              <a:buFontTx/>
              <a:buNone/>
            </a:pPr>
            <a:r>
              <a:rPr lang="en-US" altLang="zh-CN" sz="2000">
                <a:solidFill>
                  <a:srgbClr val="C00000"/>
                </a:solidFill>
                <a:latin typeface="黑体" panose="02010609060101010101" pitchFamily="49" charset="-122"/>
                <a:ea typeface="黑体" panose="02010609060101010101" pitchFamily="49" charset="-122"/>
                <a:cs typeface="Arial Unicode MS" panose="020B0604020202020204" pitchFamily="34" charset="-122"/>
              </a:rPr>
              <a:t>Methods</a:t>
            </a:r>
          </a:p>
          <a:p>
            <a:pPr>
              <a:spcBef>
                <a:spcPts val="200"/>
              </a:spcBef>
              <a:buFontTx/>
              <a:buNone/>
            </a:pPr>
            <a:r>
              <a:rPr lang="en-US" altLang="zh-CN" sz="2000">
                <a:solidFill>
                  <a:srgbClr val="C00000"/>
                </a:solidFill>
                <a:latin typeface="Times New Roman" panose="02020603050405020304" pitchFamily="18" charset="0"/>
                <a:ea typeface="幼圆" panose="02010509060101010101" pitchFamily="49" charset="-122"/>
                <a:cs typeface="Times New Roman" panose="02020603050405020304" pitchFamily="18" charset="0"/>
              </a:rPr>
              <a:t>Zhou S.Y. </a:t>
            </a:r>
            <a:r>
              <a:rPr lang="en-US" altLang="zh-CN" sz="2000" i="1">
                <a:solidFill>
                  <a:srgbClr val="C00000"/>
                </a:solidFill>
                <a:latin typeface="Times New Roman" panose="02020603050405020304" pitchFamily="18" charset="0"/>
                <a:ea typeface="幼圆" panose="02010509060101010101" pitchFamily="49" charset="-122"/>
                <a:cs typeface="Times New Roman" panose="02020603050405020304" pitchFamily="18" charset="0"/>
              </a:rPr>
              <a:t>et al</a:t>
            </a:r>
            <a:r>
              <a:rPr lang="en-US" altLang="zh-CN" sz="2000">
                <a:solidFill>
                  <a:srgbClr val="C00000"/>
                </a:solidFill>
                <a:latin typeface="Times New Roman" panose="02020603050405020304" pitchFamily="18" charset="0"/>
                <a:ea typeface="幼圆" panose="02010509060101010101" pitchFamily="49" charset="-122"/>
                <a:cs typeface="Times New Roman" panose="02020603050405020304" pitchFamily="18" charset="0"/>
              </a:rPr>
              <a:t>., 2005, GRL;  2005, BSSA;  2006, JGR;  </a:t>
            </a:r>
          </a:p>
          <a:p>
            <a:pPr>
              <a:spcBef>
                <a:spcPct val="0"/>
              </a:spcBef>
              <a:buFontTx/>
              <a:buNone/>
            </a:pPr>
            <a:r>
              <a:rPr lang="zh-CN" altLang="en-US" sz="2000">
                <a:solidFill>
                  <a:srgbClr val="C00000"/>
                </a:solidFill>
                <a:latin typeface="Times New Roman" panose="02020603050405020304" pitchFamily="18" charset="0"/>
                <a:ea typeface="幼圆" panose="02010509060101010101" pitchFamily="49" charset="-122"/>
                <a:cs typeface="Times New Roman" panose="02020603050405020304" pitchFamily="18" charset="0"/>
              </a:rPr>
              <a:t>地球物理学报  </a:t>
            </a:r>
            <a:r>
              <a:rPr lang="en-US" altLang="zh-CN" sz="2000">
                <a:solidFill>
                  <a:srgbClr val="C00000"/>
                </a:solidFill>
                <a:latin typeface="Times New Roman" panose="02020603050405020304" pitchFamily="18" charset="0"/>
                <a:ea typeface="幼圆" panose="02010509060101010101" pitchFamily="49" charset="-122"/>
                <a:cs typeface="Times New Roman" panose="02020603050405020304" pitchFamily="18" charset="0"/>
              </a:rPr>
              <a:t>2008</a:t>
            </a:r>
            <a:r>
              <a:rPr lang="zh-CN" altLang="en-US" sz="2000">
                <a:solidFill>
                  <a:srgbClr val="C00000"/>
                </a:solidFill>
                <a:latin typeface="Times New Roman" panose="02020603050405020304" pitchFamily="18" charset="0"/>
                <a:ea typeface="幼圆" panose="02010509060101010101" pitchFamily="49" charset="-122"/>
                <a:cs typeface="Times New Roman" panose="02020603050405020304" pitchFamily="18" charset="0"/>
              </a:rPr>
              <a:t>；</a:t>
            </a:r>
            <a:endParaRPr lang="en-US" altLang="zh-CN" sz="2000">
              <a:solidFill>
                <a:srgbClr val="C00000"/>
              </a:solidFill>
              <a:latin typeface="Times New Roman" panose="02020603050405020304" pitchFamily="18" charset="0"/>
              <a:ea typeface="幼圆" panose="02010509060101010101" pitchFamily="49" charset="-122"/>
              <a:cs typeface="Times New Roman" panose="02020603050405020304" pitchFamily="18" charset="0"/>
            </a:endParaRPr>
          </a:p>
          <a:p>
            <a:pPr>
              <a:spcBef>
                <a:spcPct val="0"/>
              </a:spcBef>
              <a:buFontTx/>
              <a:buNone/>
            </a:pPr>
            <a:r>
              <a:rPr lang="en-US" altLang="zh-CN" sz="2000">
                <a:solidFill>
                  <a:srgbClr val="C00000"/>
                </a:solidFill>
                <a:latin typeface="Times New Roman" panose="02020603050405020304" pitchFamily="18" charset="0"/>
                <a:ea typeface="幼圆" panose="02010509060101010101" pitchFamily="49" charset="-122"/>
                <a:cs typeface="Times New Roman" panose="02020603050405020304" pitchFamily="18" charset="0"/>
              </a:rPr>
              <a:t>BSSA, 2010;  GJI, 2012</a:t>
            </a:r>
            <a:endParaRPr lang="zh-CN" altLang="en-US" sz="2000">
              <a:solidFill>
                <a:srgbClr val="C0000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2892" name="TextBox 1"/>
          <p:cNvSpPr txBox="1">
            <a:spLocks noChangeArrowheads="1"/>
          </p:cNvSpPr>
          <p:nvPr/>
        </p:nvSpPr>
        <p:spPr bwMode="auto">
          <a:xfrm>
            <a:off x="895350" y="115888"/>
            <a:ext cx="7780338" cy="107791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3200"/>
              <a:t>Seismicity Simulation Based on Tectonic Loading and Fault Interactions</a:t>
            </a:r>
            <a:endParaRPr lang="zh-CN" altLang="en-US" sz="32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0" y="285750"/>
            <a:ext cx="8737600" cy="1143000"/>
          </a:xfrm>
          <a:solidFill>
            <a:srgbClr val="FFFFCC"/>
          </a:solidFill>
        </p:spPr>
        <p:txBody>
          <a:bodyPr/>
          <a:lstStyle/>
          <a:p>
            <a:r>
              <a:rPr lang="en-NZ" altLang="zh-CN" smtClean="0"/>
              <a:t>Synthetic Seismicity:</a:t>
            </a:r>
            <a:endParaRPr lang="en-GB" altLang="zh-CN" smtClean="0">
              <a:solidFill>
                <a:schemeClr val="tx1"/>
              </a:solidFill>
            </a:endParaRPr>
          </a:p>
        </p:txBody>
      </p:sp>
      <p:sp>
        <p:nvSpPr>
          <p:cNvPr id="123907" name="Rectangle 3"/>
          <p:cNvSpPr>
            <a:spLocks noGrp="1" noChangeArrowheads="1"/>
          </p:cNvSpPr>
          <p:nvPr>
            <p:ph type="body" idx="1"/>
          </p:nvPr>
        </p:nvSpPr>
        <p:spPr>
          <a:xfrm>
            <a:off x="357188" y="1643063"/>
            <a:ext cx="8534400" cy="4438650"/>
          </a:xfrm>
        </p:spPr>
        <p:txBody>
          <a:bodyPr/>
          <a:lstStyle/>
          <a:p>
            <a:r>
              <a:rPr lang="en-GB" altLang="zh-CN" smtClean="0"/>
              <a:t> </a:t>
            </a:r>
            <a:r>
              <a:rPr lang="en-NZ" altLang="zh-CN" sz="3000" smtClean="0"/>
              <a:t>Computer model of a network of interacting faults and a driving mechanism.</a:t>
            </a:r>
          </a:p>
          <a:p>
            <a:endParaRPr lang="en-NZ" altLang="zh-CN" sz="3000" smtClean="0"/>
          </a:p>
          <a:p>
            <a:r>
              <a:rPr lang="en-NZ" altLang="zh-CN" sz="3000" smtClean="0"/>
              <a:t>Generates long catalogues of seismicity so that questions can be answered by statistical analysis.</a:t>
            </a:r>
          </a:p>
          <a:p>
            <a:endParaRPr lang="en-NZ" altLang="zh-CN" sz="3000" smtClean="0"/>
          </a:p>
          <a:p>
            <a:r>
              <a:rPr lang="en-NZ" altLang="zh-CN" sz="3000" smtClean="0"/>
              <a:t>Get the rupturing processions of the simulated shocks.</a:t>
            </a:r>
            <a:endParaRPr lang="en-GB" altLang="zh-CN" b="1"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rrowheads="1"/>
          </p:cNvSpPr>
          <p:nvPr>
            <p:ph type="title"/>
          </p:nvPr>
        </p:nvSpPr>
        <p:spPr>
          <a:xfrm>
            <a:off x="179388" y="2420938"/>
            <a:ext cx="8540750" cy="1655762"/>
          </a:xfrm>
          <a:ln>
            <a:solidFill>
              <a:srgbClr val="002221"/>
            </a:solidFill>
            <a:miter lim="800000"/>
            <a:headEnd/>
            <a:tailEnd/>
          </a:ln>
        </p:spPr>
        <p:txBody>
          <a:bodyPr/>
          <a:lstStyle/>
          <a:p>
            <a:pPr algn="ctr" eaLnBrk="1" hangingPunct="1"/>
            <a:r>
              <a:rPr lang="en-US" altLang="zh-CN" smtClean="0"/>
              <a:t>Application  Case </a:t>
            </a:r>
            <a:endParaRPr lang="zh-CN" altLang="en-US" smtClean="0">
              <a:solidFill>
                <a:schemeClr val="hlink"/>
              </a:solidFill>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457200" y="274638"/>
            <a:ext cx="8229600" cy="728662"/>
          </a:xfrm>
        </p:spPr>
        <p:txBody>
          <a:bodyPr/>
          <a:lstStyle/>
          <a:p>
            <a:r>
              <a:rPr lang="zh-CN" altLang="en-US" sz="2800" smtClean="0"/>
              <a:t>建立川滇地区的公共断层和公共速度模型</a:t>
            </a:r>
            <a:endParaRPr lang="en-US" altLang="zh-CN" sz="2800" smtClean="0"/>
          </a:p>
        </p:txBody>
      </p:sp>
      <p:graphicFrame>
        <p:nvGraphicFramePr>
          <p:cNvPr id="125955" name="Object 2"/>
          <p:cNvGraphicFramePr>
            <a:graphicFrameLocks noChangeAspect="1"/>
          </p:cNvGraphicFramePr>
          <p:nvPr>
            <p:extLst>
              <p:ext uri="{D42A27DB-BD31-4B8C-83A1-F6EECF244321}">
                <p14:modId xmlns:p14="http://schemas.microsoft.com/office/powerpoint/2010/main" val="3313484951"/>
              </p:ext>
            </p:extLst>
          </p:nvPr>
        </p:nvGraphicFramePr>
        <p:xfrm>
          <a:off x="1014413" y="1293813"/>
          <a:ext cx="4775200" cy="5118100"/>
        </p:xfrm>
        <a:graphic>
          <a:graphicData uri="http://schemas.openxmlformats.org/presentationml/2006/ole">
            <mc:AlternateContent xmlns:mc="http://schemas.openxmlformats.org/markup-compatibility/2006">
              <mc:Choice xmlns:v="urn:schemas-microsoft-com:vml" Requires="v">
                <p:oleObj spid="_x0000_s126047" name="Document" r:id="rId3" imgW="4775024" imgH="5117912" progId="Word.Document.12">
                  <p:link updateAutomatic="1"/>
                </p:oleObj>
              </mc:Choice>
              <mc:Fallback>
                <p:oleObj name="Document" r:id="rId3" imgW="4775024" imgH="5117912" progId="Word.Document.12">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413" y="1293813"/>
                        <a:ext cx="4775200" cy="511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rrowheads="1"/>
          </p:cNvSpPr>
          <p:nvPr>
            <p:ph type="title"/>
          </p:nvPr>
        </p:nvSpPr>
        <p:spPr/>
        <p:txBody>
          <a:bodyPr/>
          <a:lstStyle/>
          <a:p>
            <a:pPr eaLnBrk="1" hangingPunct="1"/>
            <a:r>
              <a:rPr lang="en-US" altLang="zh-CN" sz="3600" smtClean="0"/>
              <a:t>Quasi-static synthetic seismicity Model</a:t>
            </a:r>
          </a:p>
        </p:txBody>
      </p:sp>
      <p:graphicFrame>
        <p:nvGraphicFramePr>
          <p:cNvPr id="126979" name="Object 2"/>
          <p:cNvGraphicFramePr>
            <a:graphicFrameLocks noGrp="1" noChangeAspect="1"/>
          </p:cNvGraphicFramePr>
          <p:nvPr>
            <p:ph sz="half" idx="1"/>
          </p:nvPr>
        </p:nvGraphicFramePr>
        <p:xfrm>
          <a:off x="4643438" y="2276475"/>
          <a:ext cx="3981450" cy="2790825"/>
        </p:xfrm>
        <a:graphic>
          <a:graphicData uri="http://schemas.openxmlformats.org/presentationml/2006/ole">
            <mc:AlternateContent xmlns:mc="http://schemas.openxmlformats.org/markup-compatibility/2006">
              <mc:Choice xmlns:v="urn:schemas-microsoft-com:vml" Requires="v">
                <p:oleObj spid="_x0000_s127073" name="位图图像" r:id="rId3" imgW="3982006" imgH="2790476" progId="PBrush">
                  <p:embed/>
                </p:oleObj>
              </mc:Choice>
              <mc:Fallback>
                <p:oleObj name="位图图像" r:id="rId3" imgW="3982006" imgH="2790476" progId="PBrush">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276475"/>
                        <a:ext cx="39814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6980" name="Picture 23" descr="fig1"/>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l="13040" t="6270" r="37469" b="29025"/>
          <a:stretch>
            <a:fillRect/>
          </a:stretch>
        </p:blipFill>
        <p:spPr>
          <a:xfrm>
            <a:off x="357188" y="2214563"/>
            <a:ext cx="3600450" cy="3030537"/>
          </a:xfrm>
        </p:spPr>
      </p:pic>
      <p:sp>
        <p:nvSpPr>
          <p:cNvPr id="126981" name="Text Box 24"/>
          <p:cNvSpPr txBox="1">
            <a:spLocks noChangeArrowheads="1"/>
          </p:cNvSpPr>
          <p:nvPr/>
        </p:nvSpPr>
        <p:spPr bwMode="auto">
          <a:xfrm>
            <a:off x="357188" y="5500688"/>
            <a:ext cx="41036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en-US" altLang="zh-CN" sz="2000">
                <a:solidFill>
                  <a:srgbClr val="002221"/>
                </a:solidFill>
              </a:rPr>
              <a:t>From Xu et al., 2005</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p:txBody>
          <a:bodyPr/>
          <a:lstStyle/>
          <a:p>
            <a:r>
              <a:rPr lang="en-US" altLang="zh-CN" dirty="0" smtClean="0">
                <a:solidFill>
                  <a:srgbClr val="FF0000"/>
                </a:solidFill>
              </a:rPr>
              <a:t>Seismic Hazard Analysis</a:t>
            </a:r>
            <a:endParaRPr lang="zh-CN" altLang="en-US" dirty="0" smtClean="0">
              <a:solidFill>
                <a:srgbClr val="FF0000"/>
              </a:solidFill>
            </a:endParaRPr>
          </a:p>
        </p:txBody>
      </p:sp>
      <p:sp>
        <p:nvSpPr>
          <p:cNvPr id="32771" name="内容占位符 2"/>
          <p:cNvSpPr>
            <a:spLocks noGrp="1"/>
          </p:cNvSpPr>
          <p:nvPr>
            <p:ph idx="1"/>
          </p:nvPr>
        </p:nvSpPr>
        <p:spPr>
          <a:xfrm>
            <a:off x="457200" y="2204864"/>
            <a:ext cx="2818656" cy="4419600"/>
          </a:xfrm>
        </p:spPr>
        <p:txBody>
          <a:bodyPr/>
          <a:lstStyle/>
          <a:p>
            <a:pPr marL="0" indent="0">
              <a:buFont typeface="Wingdings" panose="05000000000000000000" pitchFamily="2" charset="2"/>
              <a:buNone/>
            </a:pPr>
            <a:r>
              <a:rPr lang="en-US" altLang="zh-CN" dirty="0" smtClean="0"/>
              <a:t>Seismic Hazard analysis is aimed at giving the probability of the ground motion parameter over a certain value in a region.</a:t>
            </a:r>
          </a:p>
          <a:p>
            <a:pPr marL="0" indent="0">
              <a:buFont typeface="Wingdings" panose="05000000000000000000" pitchFamily="2" charset="2"/>
              <a:buNone/>
            </a:pPr>
            <a:endParaRPr lang="en-US" altLang="zh-CN" dirty="0" smtClean="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339" y="2203336"/>
            <a:ext cx="6066744" cy="4033976"/>
          </a:xfrm>
          <a:prstGeom prst="rect">
            <a:avLst/>
          </a:prstGeom>
        </p:spPr>
      </p:pic>
      <p:sp>
        <p:nvSpPr>
          <p:cNvPr id="8" name="文本框 7"/>
          <p:cNvSpPr txBox="1"/>
          <p:nvPr/>
        </p:nvSpPr>
        <p:spPr>
          <a:xfrm>
            <a:off x="4139952" y="6206410"/>
            <a:ext cx="4320480" cy="400110"/>
          </a:xfrm>
          <a:prstGeom prst="rect">
            <a:avLst/>
          </a:prstGeom>
          <a:noFill/>
        </p:spPr>
        <p:txBody>
          <a:bodyPr wrap="square" rtlCol="0">
            <a:spAutoFit/>
          </a:bodyPr>
          <a:lstStyle/>
          <a:p>
            <a:r>
              <a:rPr lang="en-US" altLang="zh-CN" sz="2000" dirty="0" smtClean="0"/>
              <a:t>China earthquake data center</a:t>
            </a:r>
            <a:endParaRPr lang="zh-CN" altLang="en-US"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a:xfrm>
            <a:off x="301625" y="990600"/>
            <a:ext cx="8540750" cy="1143000"/>
          </a:xfrm>
        </p:spPr>
        <p:txBody>
          <a:bodyPr/>
          <a:lstStyle/>
          <a:p>
            <a:pPr eaLnBrk="1" hangingPunct="1"/>
            <a:r>
              <a:rPr lang="en-US" altLang="zh-CN" sz="3600" smtClean="0"/>
              <a:t>Quasi-Static Synthetic Seismicity Model</a:t>
            </a:r>
          </a:p>
        </p:txBody>
      </p:sp>
      <p:sp>
        <p:nvSpPr>
          <p:cNvPr id="128003" name="Rectangle 3"/>
          <p:cNvSpPr>
            <a:spLocks noGrp="1" noRot="1" noChangeArrowheads="1"/>
          </p:cNvSpPr>
          <p:nvPr>
            <p:ph type="body" sz="half" idx="1"/>
          </p:nvPr>
        </p:nvSpPr>
        <p:spPr>
          <a:xfrm>
            <a:off x="323850" y="2259013"/>
            <a:ext cx="8496300" cy="4194175"/>
          </a:xfrm>
        </p:spPr>
        <p:txBody>
          <a:bodyPr/>
          <a:lstStyle/>
          <a:p>
            <a:pPr eaLnBrk="1" hangingPunct="1">
              <a:buFont typeface="Wingdings" panose="05000000000000000000" pitchFamily="2" charset="2"/>
              <a:buNone/>
            </a:pPr>
            <a:r>
              <a:rPr lang="en-US" altLang="zh-CN" smtClean="0"/>
              <a:t>Assumption</a:t>
            </a:r>
            <a:endParaRPr lang="en-US" altLang="zh-CN" sz="2400" smtClean="0"/>
          </a:p>
          <a:p>
            <a:pPr eaLnBrk="1" hangingPunct="1"/>
            <a:r>
              <a:rPr lang="en-US" altLang="zh-CN" sz="2400" smtClean="0"/>
              <a:t>Shear deformation or stress load rate </a:t>
            </a:r>
            <a:r>
              <a:rPr lang="el-GR" altLang="zh-CN" sz="2400" smtClean="0">
                <a:cs typeface="Arial" panose="020B0604020202020204" pitchFamily="34" charset="0"/>
              </a:rPr>
              <a:t>ρ</a:t>
            </a:r>
            <a:r>
              <a:rPr lang="en-US" altLang="zh-CN" sz="2400" smtClean="0">
                <a:cs typeface="Arial" panose="020B0604020202020204" pitchFamily="34" charset="0"/>
              </a:rPr>
              <a:t> on an individual fault represents the external tectonic effects</a:t>
            </a:r>
          </a:p>
          <a:p>
            <a:pPr eaLnBrk="1" hangingPunct="1"/>
            <a:r>
              <a:rPr lang="en-US" altLang="zh-CN" sz="2400" smtClean="0">
                <a:cs typeface="Arial" panose="020B0604020202020204" pitchFamily="34" charset="0"/>
              </a:rPr>
              <a:t>There are static stress trigger due to some earthquakes.</a:t>
            </a:r>
            <a:endParaRPr lang="zh-CN" altLang="el-GR" sz="2400" smtClean="0">
              <a:cs typeface="Arial" panose="020B0604020202020204" pitchFamily="34" charset="0"/>
            </a:endParaRPr>
          </a:p>
          <a:p>
            <a:pPr eaLnBrk="1" hangingPunct="1"/>
            <a:r>
              <a:rPr lang="en-US" altLang="zh-CN" sz="2400" smtClean="0"/>
              <a:t>Coulumb Fail Law: </a:t>
            </a:r>
          </a:p>
          <a:p>
            <a:pPr eaLnBrk="1" hangingPunct="1">
              <a:buFont typeface="Wingdings" panose="05000000000000000000" pitchFamily="2" charset="2"/>
              <a:buNone/>
            </a:pPr>
            <a:endParaRPr lang="en-US" altLang="zh-CN" sz="2400" smtClean="0"/>
          </a:p>
        </p:txBody>
      </p:sp>
      <p:graphicFrame>
        <p:nvGraphicFramePr>
          <p:cNvPr id="128004" name="Object 0"/>
          <p:cNvGraphicFramePr>
            <a:graphicFrameLocks noGrp="1" noChangeAspect="1"/>
          </p:cNvGraphicFramePr>
          <p:nvPr>
            <p:ph sz="half" idx="2"/>
          </p:nvPr>
        </p:nvGraphicFramePr>
        <p:xfrm>
          <a:off x="323850" y="4868863"/>
          <a:ext cx="7956550" cy="685800"/>
        </p:xfrm>
        <a:graphic>
          <a:graphicData uri="http://schemas.openxmlformats.org/presentationml/2006/ole">
            <mc:AlternateContent xmlns:mc="http://schemas.openxmlformats.org/markup-compatibility/2006">
              <mc:Choice xmlns:v="urn:schemas-microsoft-com:vml" Requires="v">
                <p:oleObj spid="_x0000_s128096" name="公式" r:id="rId3" imgW="2794000" imgH="241300" progId="Equation.3">
                  <p:embed/>
                </p:oleObj>
              </mc:Choice>
              <mc:Fallback>
                <p:oleObj name="公式" r:id="rId3" imgW="2794000" imgH="241300" progId="Equation.3">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868863"/>
                        <a:ext cx="79565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rrowheads="1"/>
          </p:cNvSpPr>
          <p:nvPr>
            <p:ph type="title"/>
          </p:nvPr>
        </p:nvSpPr>
        <p:spPr>
          <a:xfrm>
            <a:off x="395288" y="404813"/>
            <a:ext cx="8540750" cy="1143000"/>
          </a:xfrm>
          <a:solidFill>
            <a:srgbClr val="FFFF00"/>
          </a:solidFill>
        </p:spPr>
        <p:txBody>
          <a:bodyPr/>
          <a:lstStyle/>
          <a:p>
            <a:pPr eaLnBrk="1" hangingPunct="1"/>
            <a:r>
              <a:rPr lang="en-US" altLang="zh-CN" sz="3600" smtClean="0"/>
              <a:t>How the Cells are loaded toward failure</a:t>
            </a:r>
          </a:p>
        </p:txBody>
      </p:sp>
      <p:sp>
        <p:nvSpPr>
          <p:cNvPr id="12902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
        <p:nvSpPr>
          <p:cNvPr id="129028"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graphicFrame>
        <p:nvGraphicFramePr>
          <p:cNvPr id="129029" name="Object 7"/>
          <p:cNvGraphicFramePr>
            <a:graphicFrameLocks noChangeAspect="1"/>
          </p:cNvGraphicFramePr>
          <p:nvPr/>
        </p:nvGraphicFramePr>
        <p:xfrm>
          <a:off x="1187450" y="1484313"/>
          <a:ext cx="5832475" cy="1431925"/>
        </p:xfrm>
        <a:graphic>
          <a:graphicData uri="http://schemas.openxmlformats.org/presentationml/2006/ole">
            <mc:AlternateContent xmlns:mc="http://schemas.openxmlformats.org/markup-compatibility/2006">
              <mc:Choice xmlns:v="urn:schemas-microsoft-com:vml" Requires="v">
                <p:oleObj spid="_x0000_s129310" name="公式" r:id="rId4" imgW="3606800" imgH="889000" progId="Equation.3">
                  <p:embed/>
                </p:oleObj>
              </mc:Choice>
              <mc:Fallback>
                <p:oleObj name="公式" r:id="rId4" imgW="3606800" imgH="889000" progId="Equation.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1484313"/>
                        <a:ext cx="58324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030" name="Rectangle 10"/>
          <p:cNvSpPr>
            <a:spLocks noChangeArrowheads="1"/>
          </p:cNvSpPr>
          <p:nvPr/>
        </p:nvSpPr>
        <p:spPr bwMode="auto">
          <a:xfrm>
            <a:off x="0" y="2986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graphicFrame>
        <p:nvGraphicFramePr>
          <p:cNvPr id="129031" name="Object 9"/>
          <p:cNvGraphicFramePr>
            <a:graphicFrameLocks noChangeAspect="1"/>
          </p:cNvGraphicFramePr>
          <p:nvPr/>
        </p:nvGraphicFramePr>
        <p:xfrm>
          <a:off x="1187450" y="3141663"/>
          <a:ext cx="5905500" cy="1433512"/>
        </p:xfrm>
        <a:graphic>
          <a:graphicData uri="http://schemas.openxmlformats.org/presentationml/2006/ole">
            <mc:AlternateContent xmlns:mc="http://schemas.openxmlformats.org/markup-compatibility/2006">
              <mc:Choice xmlns:v="urn:schemas-microsoft-com:vml" Requires="v">
                <p:oleObj spid="_x0000_s129311" name="公式" r:id="rId6" imgW="3644900" imgH="889000" progId="Equation.3">
                  <p:embed/>
                </p:oleObj>
              </mc:Choice>
              <mc:Fallback>
                <p:oleObj name="公式" r:id="rId6" imgW="3644900" imgH="8890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3141663"/>
                        <a:ext cx="59055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032" name="Text Box 11"/>
          <p:cNvSpPr txBox="1">
            <a:spLocks noChangeArrowheads="1"/>
          </p:cNvSpPr>
          <p:nvPr/>
        </p:nvSpPr>
        <p:spPr bwMode="auto">
          <a:xfrm>
            <a:off x="395288" y="2276475"/>
            <a:ext cx="1368425" cy="547688"/>
          </a:xfrm>
          <a:prstGeom prst="rect">
            <a:avLst/>
          </a:prstGeom>
          <a:noFill/>
          <a:ln w="28575">
            <a:solidFill>
              <a:srgbClr val="00222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a:t>Driver</a:t>
            </a:r>
          </a:p>
        </p:txBody>
      </p:sp>
      <p:sp>
        <p:nvSpPr>
          <p:cNvPr id="129033" name="Rectangle 1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graphicFrame>
        <p:nvGraphicFramePr>
          <p:cNvPr id="129034" name="Object 12"/>
          <p:cNvGraphicFramePr>
            <a:graphicFrameLocks noChangeAspect="1"/>
          </p:cNvGraphicFramePr>
          <p:nvPr/>
        </p:nvGraphicFramePr>
        <p:xfrm>
          <a:off x="468313" y="5516563"/>
          <a:ext cx="8497887" cy="460375"/>
        </p:xfrm>
        <a:graphic>
          <a:graphicData uri="http://schemas.openxmlformats.org/presentationml/2006/ole">
            <mc:AlternateContent xmlns:mc="http://schemas.openxmlformats.org/markup-compatibility/2006">
              <mc:Choice xmlns:v="urn:schemas-microsoft-com:vml" Requires="v">
                <p:oleObj spid="_x0000_s129312" name="公式" r:id="rId8" imgW="4216400" imgH="228600" progId="Equation.3">
                  <p:embed/>
                </p:oleObj>
              </mc:Choice>
              <mc:Fallback>
                <p:oleObj name="公式" r:id="rId8" imgW="4216400" imgH="228600"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313" y="5516563"/>
                        <a:ext cx="8497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9035" name="Text Box 15"/>
          <p:cNvSpPr txBox="1">
            <a:spLocks noChangeArrowheads="1"/>
          </p:cNvSpPr>
          <p:nvPr/>
        </p:nvSpPr>
        <p:spPr bwMode="auto">
          <a:xfrm>
            <a:off x="323850" y="4508500"/>
            <a:ext cx="2376488" cy="547688"/>
          </a:xfrm>
          <a:prstGeom prst="rect">
            <a:avLst/>
          </a:prstGeom>
          <a:noFill/>
          <a:ln w="28575">
            <a:solidFill>
              <a:srgbClr val="00222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a:t>Resistance</a:t>
            </a:r>
          </a:p>
        </p:txBody>
      </p:sp>
      <p:sp>
        <p:nvSpPr>
          <p:cNvPr id="12" name="TextBox 11"/>
          <p:cNvSpPr txBox="1">
            <a:spLocks noChangeArrowheads="1"/>
          </p:cNvSpPr>
          <p:nvPr/>
        </p:nvSpPr>
        <p:spPr bwMode="auto">
          <a:xfrm>
            <a:off x="1547813" y="2997200"/>
            <a:ext cx="6643687" cy="10779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3200"/>
              <a:t>Kss,Ksd,Kds,Kdd could be calculated with elastical theory</a:t>
            </a:r>
            <a:endParaRPr lang="zh-CN" altLang="en-US" sz="3200"/>
          </a:p>
        </p:txBody>
      </p:sp>
    </p:spTree>
    <p:custDataLst>
      <p:tags r:id="rId2"/>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5"/>
          <p:cNvSpPr>
            <a:spLocks noGrp="1" noRot="1" noChangeArrowheads="1"/>
          </p:cNvSpPr>
          <p:nvPr>
            <p:ph type="title"/>
          </p:nvPr>
        </p:nvSpPr>
        <p:spPr>
          <a:xfrm>
            <a:off x="285750" y="0"/>
            <a:ext cx="8540750" cy="1143000"/>
          </a:xfrm>
          <a:solidFill>
            <a:srgbClr val="FFFF00"/>
          </a:solidFill>
        </p:spPr>
        <p:txBody>
          <a:bodyPr/>
          <a:lstStyle/>
          <a:p>
            <a:pPr eaLnBrk="1" hangingPunct="1"/>
            <a:r>
              <a:rPr lang="en-US" altLang="zh-CN" smtClean="0"/>
              <a:t>Calculation of  the induced stress</a:t>
            </a:r>
          </a:p>
        </p:txBody>
      </p:sp>
      <p:sp>
        <p:nvSpPr>
          <p:cNvPr id="130051" name="Rectangle 3"/>
          <p:cNvSpPr>
            <a:spLocks noGrp="1" noRot="1" noChangeArrowheads="1"/>
          </p:cNvSpPr>
          <p:nvPr>
            <p:ph type="body" sz="half" idx="1"/>
          </p:nvPr>
        </p:nvSpPr>
        <p:spPr>
          <a:xfrm>
            <a:off x="0" y="1844675"/>
            <a:ext cx="2686050" cy="4194175"/>
          </a:xfrm>
        </p:spPr>
        <p:txBody>
          <a:bodyPr/>
          <a:lstStyle/>
          <a:p>
            <a:pPr eaLnBrk="1" hangingPunct="1">
              <a:buFont typeface="Wingdings" panose="05000000000000000000" pitchFamily="2" charset="2"/>
              <a:buNone/>
            </a:pPr>
            <a:endParaRPr lang="en-US" altLang="zh-CN" smtClean="0"/>
          </a:p>
          <a:p>
            <a:pPr eaLnBrk="1" hangingPunct="1"/>
            <a:endParaRPr lang="en-US" altLang="zh-CN" smtClean="0"/>
          </a:p>
          <a:p>
            <a:pPr eaLnBrk="1" hangingPunct="1">
              <a:buFont typeface="Wingdings" panose="05000000000000000000" pitchFamily="2" charset="2"/>
              <a:buNone/>
            </a:pPr>
            <a:r>
              <a:rPr lang="en-US" altLang="zh-CN" smtClean="0"/>
              <a:t>(Okada,1992)</a:t>
            </a:r>
          </a:p>
          <a:p>
            <a:pPr eaLnBrk="1" hangingPunct="1">
              <a:buFont typeface="Wingdings" panose="05000000000000000000" pitchFamily="2" charset="2"/>
              <a:buNone/>
            </a:pPr>
            <a:r>
              <a:rPr lang="en-US" altLang="zh-CN" smtClean="0"/>
              <a:t>And Hooke’s law</a:t>
            </a:r>
          </a:p>
        </p:txBody>
      </p:sp>
      <p:sp>
        <p:nvSpPr>
          <p:cNvPr id="130052" name="Rectangle 1024"/>
          <p:cNvSpPr>
            <a:spLocks noChangeArrowheads="1"/>
          </p:cNvSpPr>
          <p:nvPr/>
        </p:nvSpPr>
        <p:spPr bwMode="auto">
          <a:xfrm>
            <a:off x="5795963" y="4652963"/>
            <a:ext cx="144462" cy="71437"/>
          </a:xfrm>
          <a:prstGeom prst="rect">
            <a:avLst/>
          </a:prstGeom>
          <a:solidFill>
            <a:schemeClr val="hlink"/>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
        <p:nvSpPr>
          <p:cNvPr id="130053" name="Rectangle 1025"/>
          <p:cNvSpPr>
            <a:spLocks noChangeArrowheads="1"/>
          </p:cNvSpPr>
          <p:nvPr/>
        </p:nvSpPr>
        <p:spPr bwMode="auto">
          <a:xfrm>
            <a:off x="6372225" y="4652963"/>
            <a:ext cx="144463" cy="71437"/>
          </a:xfrm>
          <a:prstGeom prst="rect">
            <a:avLst/>
          </a:prstGeom>
          <a:solidFill>
            <a:schemeClr val="accent2"/>
          </a:solidFill>
          <a:ln w="9525">
            <a:solidFill>
              <a:schemeClr val="tx1"/>
            </a:solidFill>
            <a:miter lim="800000"/>
            <a:headEnd/>
            <a:tailEnd/>
          </a:ln>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
        <p:nvSpPr>
          <p:cNvPr id="130054" name="Oval 1026"/>
          <p:cNvSpPr>
            <a:spLocks noChangeArrowheads="1"/>
          </p:cNvSpPr>
          <p:nvPr/>
        </p:nvSpPr>
        <p:spPr bwMode="auto">
          <a:xfrm>
            <a:off x="4859338" y="2924175"/>
            <a:ext cx="73025" cy="73025"/>
          </a:xfrm>
          <a:prstGeom prst="ellipse">
            <a:avLst/>
          </a:prstGeom>
          <a:solidFill>
            <a:schemeClr val="accent2"/>
          </a:solidFill>
          <a:ln w="9525">
            <a:solidFill>
              <a:schemeClr val="tx1"/>
            </a:solidFill>
            <a:round/>
            <a:headEnd/>
            <a:tailEnd/>
          </a:ln>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pic>
        <p:nvPicPr>
          <p:cNvPr id="130055" name="Picture 1028" descr="driving mechanism"/>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411413" y="1628775"/>
            <a:ext cx="6300787" cy="3698875"/>
          </a:xfrm>
          <a:noFill/>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a:xfrm>
            <a:off x="323850" y="917575"/>
            <a:ext cx="8540750" cy="1143000"/>
          </a:xfrm>
        </p:spPr>
        <p:txBody>
          <a:bodyPr/>
          <a:lstStyle/>
          <a:p>
            <a:pPr algn="ctr" eaLnBrk="1" hangingPunct="1"/>
            <a:r>
              <a:rPr lang="en-GB" altLang="zh-CN" smtClean="0">
                <a:latin typeface="Times New Roman" panose="02020603050405020304" pitchFamily="18" charset="0"/>
              </a:rPr>
              <a:t>Stress history of a single cell</a:t>
            </a:r>
            <a:endParaRPr lang="en-US" altLang="zh-CN" smtClean="0">
              <a:latin typeface="Times New Roman" panose="02020603050405020304" pitchFamily="18" charset="0"/>
            </a:endParaRPr>
          </a:p>
        </p:txBody>
      </p:sp>
      <p:pic>
        <p:nvPicPr>
          <p:cNvPr id="89091" name="Picture 5" descr="cropped cellhist"/>
          <p:cNvPicPr>
            <a:picLocks noGrp="1" noChangeAspect="1" noChangeArrowheads="1"/>
          </p:cNvPicPr>
          <p:nvPr>
            <p:ph sz="half" idx="2"/>
          </p:nvPr>
        </p:nvPicPr>
        <p:blipFill>
          <a:blip r:embed="rId2"/>
          <a:srcRect/>
          <a:stretch>
            <a:fillRect/>
          </a:stretch>
        </p:blipFill>
        <p:spPr>
          <a:xfrm>
            <a:off x="1331913" y="2371725"/>
            <a:ext cx="6911975" cy="4152900"/>
          </a:xfrm>
          <a:ln>
            <a:solidFill>
              <a:schemeClr val="accent2">
                <a:lumMod val="75000"/>
              </a:schemeClr>
            </a:solidFill>
          </a:ln>
        </p:spPr>
      </p:pic>
      <p:sp>
        <p:nvSpPr>
          <p:cNvPr id="131076" name="TextBox 3"/>
          <p:cNvSpPr txBox="1">
            <a:spLocks noChangeArrowheads="1"/>
          </p:cNvSpPr>
          <p:nvPr/>
        </p:nvSpPr>
        <p:spPr bwMode="auto">
          <a:xfrm>
            <a:off x="1763713" y="4365625"/>
            <a:ext cx="50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a:t>Dyn</a:t>
            </a:r>
            <a:endParaRPr lang="zh-CN" altLang="en-US" sz="1400"/>
          </a:p>
        </p:txBody>
      </p:sp>
      <p:cxnSp>
        <p:nvCxnSpPr>
          <p:cNvPr id="6" name="直接连接符 5"/>
          <p:cNvCxnSpPr/>
          <p:nvPr/>
        </p:nvCxnSpPr>
        <p:spPr>
          <a:xfrm>
            <a:off x="1476375" y="4508500"/>
            <a:ext cx="287338"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1078" name="TextBox 8"/>
          <p:cNvSpPr txBox="1">
            <a:spLocks noChangeArrowheads="1"/>
          </p:cNvSpPr>
          <p:nvPr/>
        </p:nvSpPr>
        <p:spPr bwMode="auto">
          <a:xfrm>
            <a:off x="1835150" y="4849813"/>
            <a:ext cx="45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400"/>
              <a:t>arr</a:t>
            </a:r>
            <a:endParaRPr lang="zh-CN" altLang="en-US" sz="1400"/>
          </a:p>
        </p:txBody>
      </p:sp>
      <p:cxnSp>
        <p:nvCxnSpPr>
          <p:cNvPr id="11" name="直接连接符 10"/>
          <p:cNvCxnSpPr/>
          <p:nvPr/>
        </p:nvCxnSpPr>
        <p:spPr>
          <a:xfrm>
            <a:off x="1476375" y="5013325"/>
            <a:ext cx="358775"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rrowheads="1"/>
          </p:cNvSpPr>
          <p:nvPr>
            <p:ph type="title"/>
          </p:nvPr>
        </p:nvSpPr>
        <p:spPr>
          <a:xfrm>
            <a:off x="301625" y="1062038"/>
            <a:ext cx="8540750" cy="1143000"/>
          </a:xfrm>
        </p:spPr>
        <p:txBody>
          <a:bodyPr/>
          <a:lstStyle/>
          <a:p>
            <a:pPr eaLnBrk="1" hangingPunct="1"/>
            <a:r>
              <a:rPr lang="en-US" altLang="zh-CN" sz="3600" smtClean="0"/>
              <a:t>How to get the times, locations and magnitude of earthquakes</a:t>
            </a:r>
          </a:p>
        </p:txBody>
      </p:sp>
      <p:sp>
        <p:nvSpPr>
          <p:cNvPr id="132099" name="Rectangle 3"/>
          <p:cNvSpPr>
            <a:spLocks noGrp="1" noRot="1" noChangeArrowheads="1"/>
          </p:cNvSpPr>
          <p:nvPr>
            <p:ph type="body" sz="half" idx="1"/>
          </p:nvPr>
        </p:nvSpPr>
        <p:spPr>
          <a:xfrm>
            <a:off x="684213" y="2206625"/>
            <a:ext cx="7510462" cy="2735263"/>
          </a:xfrm>
        </p:spPr>
        <p:txBody>
          <a:bodyPr/>
          <a:lstStyle/>
          <a:p>
            <a:pPr eaLnBrk="1" hangingPunct="1">
              <a:lnSpc>
                <a:spcPct val="80000"/>
              </a:lnSpc>
            </a:pPr>
            <a:r>
              <a:rPr lang="en-US" altLang="zh-CN" sz="1800" smtClean="0"/>
              <a:t>Using the formula to solve when and which cell will satisfy “Coulumb Fail Law” firstly. The time marks the beginning of an “event: and the location of this cell marks the nucleation point of this event.</a:t>
            </a:r>
          </a:p>
          <a:p>
            <a:pPr eaLnBrk="1" hangingPunct="1">
              <a:lnSpc>
                <a:spcPct val="80000"/>
              </a:lnSpc>
            </a:pPr>
            <a:endParaRPr lang="en-US" altLang="zh-CN" sz="1800" smtClean="0"/>
          </a:p>
          <a:p>
            <a:pPr eaLnBrk="1" hangingPunct="1">
              <a:lnSpc>
                <a:spcPct val="80000"/>
              </a:lnSpc>
            </a:pPr>
            <a:r>
              <a:rPr lang="en-US" altLang="zh-CN" sz="1800" smtClean="0"/>
              <a:t>Check if there are any other cells to be induced to fail by the failing cell on the same fault</a:t>
            </a:r>
          </a:p>
          <a:p>
            <a:pPr eaLnBrk="1" hangingPunct="1">
              <a:lnSpc>
                <a:spcPct val="80000"/>
              </a:lnSpc>
            </a:pPr>
            <a:endParaRPr lang="en-US" altLang="zh-CN" sz="1800" smtClean="0"/>
          </a:p>
          <a:p>
            <a:pPr eaLnBrk="1" hangingPunct="1">
              <a:lnSpc>
                <a:spcPct val="80000"/>
              </a:lnSpc>
            </a:pPr>
            <a:r>
              <a:rPr lang="en-US" altLang="zh-CN" sz="1800" smtClean="0"/>
              <a:t>The slip of a failure is inferred from the stress drop by Okada’s formulation.  Magnitude of this event  is estimated from all slips of all failure cells during this event. </a:t>
            </a:r>
          </a:p>
          <a:p>
            <a:pPr eaLnBrk="1" hangingPunct="1">
              <a:lnSpc>
                <a:spcPct val="80000"/>
              </a:lnSpc>
            </a:pPr>
            <a:endParaRPr lang="en-US" altLang="zh-CN" sz="1800" smtClean="0"/>
          </a:p>
          <a:p>
            <a:pPr eaLnBrk="1" hangingPunct="1">
              <a:lnSpc>
                <a:spcPct val="80000"/>
              </a:lnSpc>
            </a:pPr>
            <a:endParaRPr lang="en-US" altLang="zh-CN" sz="1800" smtClean="0"/>
          </a:p>
          <a:p>
            <a:pPr eaLnBrk="1" hangingPunct="1">
              <a:lnSpc>
                <a:spcPct val="80000"/>
              </a:lnSpc>
            </a:pPr>
            <a:endParaRPr lang="en-US" altLang="zh-CN" sz="1800" smtClean="0"/>
          </a:p>
        </p:txBody>
      </p:sp>
      <p:graphicFrame>
        <p:nvGraphicFramePr>
          <p:cNvPr id="132100" name="Object 5"/>
          <p:cNvGraphicFramePr>
            <a:graphicFrameLocks noGrp="1" noChangeAspect="1"/>
          </p:cNvGraphicFramePr>
          <p:nvPr>
            <p:ph sz="half" idx="2"/>
          </p:nvPr>
        </p:nvGraphicFramePr>
        <p:xfrm>
          <a:off x="2771775" y="4724400"/>
          <a:ext cx="2376488" cy="801688"/>
        </p:xfrm>
        <a:graphic>
          <a:graphicData uri="http://schemas.openxmlformats.org/presentationml/2006/ole">
            <mc:AlternateContent xmlns:mc="http://schemas.openxmlformats.org/markup-compatibility/2006">
              <mc:Choice xmlns:v="urn:schemas-microsoft-com:vml" Requires="v">
                <p:oleObj spid="_x0000_s132193" name="公式" r:id="rId3" imgW="1016000" imgH="342900" progId="Equation.3">
                  <p:embed/>
                </p:oleObj>
              </mc:Choice>
              <mc:Fallback>
                <p:oleObj name="公式" r:id="rId3" imgW="1016000" imgH="3429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4724400"/>
                        <a:ext cx="2376488"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2101" name="Text Box 7"/>
          <p:cNvSpPr txBox="1">
            <a:spLocks noChangeArrowheads="1"/>
          </p:cNvSpPr>
          <p:nvPr/>
        </p:nvSpPr>
        <p:spPr bwMode="auto">
          <a:xfrm>
            <a:off x="1692275" y="5589588"/>
            <a:ext cx="518477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400">
                <a:solidFill>
                  <a:schemeClr val="accent2"/>
                </a:solidFill>
              </a:rPr>
              <a:t>Where</a:t>
            </a:r>
            <a:r>
              <a:rPr lang="en-US" altLang="zh-CN" sz="1800"/>
              <a:t>  </a:t>
            </a:r>
            <a:r>
              <a:rPr lang="en-US" altLang="zh-CN" sz="1800">
                <a:solidFill>
                  <a:srgbClr val="002221"/>
                </a:solidFill>
              </a:rPr>
              <a:t>G</a:t>
            </a:r>
            <a:r>
              <a:rPr lang="en-US" altLang="zh-CN" sz="1800"/>
              <a:t> is shear module, </a:t>
            </a:r>
            <a:r>
              <a:rPr lang="en-US" altLang="zh-CN" sz="1800">
                <a:solidFill>
                  <a:srgbClr val="002221"/>
                </a:solidFill>
              </a:rPr>
              <a:t>A</a:t>
            </a:r>
            <a:r>
              <a:rPr lang="en-US" altLang="zh-CN" sz="1800"/>
              <a:t> is the area of a cell</a:t>
            </a:r>
          </a:p>
          <a:p>
            <a:pPr eaLnBrk="1" hangingPunct="1">
              <a:spcBef>
                <a:spcPct val="50000"/>
              </a:spcBef>
              <a:buFontTx/>
              <a:buNone/>
            </a:pPr>
            <a:r>
              <a:rPr lang="en-US" altLang="zh-CN" sz="1800"/>
              <a:t>Slip </a:t>
            </a:r>
            <a:r>
              <a:rPr lang="en-US" altLang="zh-CN" sz="1800">
                <a:solidFill>
                  <a:srgbClr val="002221"/>
                </a:solidFill>
              </a:rPr>
              <a:t>u </a:t>
            </a:r>
            <a:r>
              <a:rPr lang="en-US" altLang="zh-CN" sz="1800"/>
              <a:t>is</a:t>
            </a:r>
            <a:r>
              <a:rPr lang="en-US" altLang="zh-CN" sz="1800">
                <a:solidFill>
                  <a:srgbClr val="002221"/>
                </a:solidFill>
              </a:rPr>
              <a:t> </a:t>
            </a:r>
            <a:r>
              <a:rPr lang="en-US" altLang="zh-CN" sz="1800"/>
              <a:t>inferred from </a:t>
            </a:r>
            <a:r>
              <a:rPr lang="en-US" altLang="zh-CN" sz="1800">
                <a:solidFill>
                  <a:srgbClr val="002221"/>
                </a:solidFill>
              </a:rPr>
              <a:t>stress drop=</a:t>
            </a:r>
            <a:r>
              <a:rPr lang="el-GR" altLang="zh-CN" sz="1800">
                <a:solidFill>
                  <a:srgbClr val="002221"/>
                </a:solidFill>
                <a:cs typeface="Arial" panose="020B0604020202020204" pitchFamily="34" charset="0"/>
              </a:rPr>
              <a:t>τ</a:t>
            </a:r>
            <a:r>
              <a:rPr lang="en-US" altLang="zh-CN" sz="1800">
                <a:solidFill>
                  <a:srgbClr val="002221"/>
                </a:solidFill>
                <a:cs typeface="Arial" panose="020B0604020202020204" pitchFamily="34" charset="0"/>
              </a:rPr>
              <a:t>-arr * S</a:t>
            </a:r>
            <a:r>
              <a:rPr lang="en-US" altLang="zh-CN" sz="1800" baseline="-25000">
                <a:solidFill>
                  <a:srgbClr val="002221"/>
                </a:solidFill>
                <a:cs typeface="Arial" panose="020B0604020202020204" pitchFamily="34" charset="0"/>
              </a:rPr>
              <a:t>static</a:t>
            </a:r>
            <a:endParaRPr lang="el-GR" altLang="zh-CN" sz="1800">
              <a:solidFill>
                <a:srgbClr val="002221"/>
              </a:solidFill>
              <a:cs typeface="Arial" panose="020B0604020202020204" pitchFamily="34"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descr="E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900" y="92075"/>
            <a:ext cx="43307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7" name="Rectangle 5"/>
          <p:cNvSpPr>
            <a:spLocks noGrp="1" noChangeArrowheads="1"/>
          </p:cNvSpPr>
          <p:nvPr>
            <p:ph type="title"/>
          </p:nvPr>
        </p:nvSpPr>
        <p:spPr>
          <a:xfrm>
            <a:off x="228600" y="857250"/>
            <a:ext cx="2700338" cy="5143500"/>
          </a:xfrm>
          <a:solidFill>
            <a:schemeClr val="accent3"/>
          </a:solidFill>
        </p:spPr>
        <p:txBody>
          <a:bodyPr/>
          <a:lstStyle/>
          <a:p>
            <a:pPr>
              <a:lnSpc>
                <a:spcPct val="150000"/>
              </a:lnSpc>
              <a:defRPr/>
            </a:pPr>
            <a:r>
              <a:rPr lang="en-GB" altLang="zh-CN" sz="3200" dirty="0"/>
              <a:t>Rupturing </a:t>
            </a:r>
            <a:br>
              <a:rPr lang="en-GB" altLang="zh-CN" sz="3200" dirty="0"/>
            </a:br>
            <a:r>
              <a:rPr lang="en-GB" altLang="zh-CN" sz="3200" dirty="0"/>
              <a:t>‘snapshots’</a:t>
            </a:r>
            <a:br>
              <a:rPr lang="en-GB" altLang="zh-CN" sz="3200" dirty="0"/>
            </a:br>
            <a:r>
              <a:rPr lang="en-GB" altLang="zh-CN" sz="3200" dirty="0"/>
              <a:t>for a </a:t>
            </a:r>
            <a:br>
              <a:rPr lang="en-GB" altLang="zh-CN" sz="3200" dirty="0"/>
            </a:br>
            <a:r>
              <a:rPr lang="en-GB" altLang="zh-CN" sz="3200" dirty="0"/>
              <a:t>characteristic</a:t>
            </a:r>
            <a:br>
              <a:rPr lang="en-GB" altLang="zh-CN" sz="3200" dirty="0"/>
            </a:br>
            <a:r>
              <a:rPr lang="en-GB" altLang="zh-CN" sz="3200" dirty="0" smtClean="0"/>
              <a:t> </a:t>
            </a:r>
            <a:r>
              <a:rPr lang="en-GB" altLang="zh-CN" sz="3200" dirty="0"/>
              <a:t>Fault </a:t>
            </a:r>
            <a:br>
              <a:rPr lang="en-GB" altLang="zh-CN" sz="3200" dirty="0"/>
            </a:br>
            <a:r>
              <a:rPr lang="en-GB" altLang="zh-CN" sz="3200" dirty="0"/>
              <a:t>event</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descr="eqc_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65225"/>
            <a:ext cx="78486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5"/>
          <p:cNvSpPr>
            <a:spLocks noGrp="1" noChangeArrowheads="1"/>
          </p:cNvSpPr>
          <p:nvPr>
            <p:ph type="title"/>
          </p:nvPr>
        </p:nvSpPr>
        <p:spPr>
          <a:xfrm>
            <a:off x="863600" y="0"/>
            <a:ext cx="8051800" cy="1143000"/>
          </a:xfrm>
          <a:solidFill>
            <a:srgbClr val="FFFF00"/>
          </a:solidFill>
        </p:spPr>
        <p:txBody>
          <a:bodyPr/>
          <a:lstStyle/>
          <a:p>
            <a:r>
              <a:rPr lang="en-GB" altLang="zh-CN" smtClean="0"/>
              <a:t>Final slip distribution</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li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233" y="1371611"/>
            <a:ext cx="8376649" cy="486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9698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Box 12"/>
          <p:cNvSpPr txBox="1">
            <a:spLocks noChangeArrowheads="1"/>
          </p:cNvSpPr>
          <p:nvPr/>
        </p:nvSpPr>
        <p:spPr bwMode="auto">
          <a:xfrm>
            <a:off x="276225" y="5519738"/>
            <a:ext cx="8264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b="1">
                <a:latin typeface="幼圆" panose="02010509060101010101" pitchFamily="49" charset="-122"/>
                <a:ea typeface="幼圆" panose="02010509060101010101" pitchFamily="49" charset="-122"/>
              </a:rPr>
              <a:t>Also Simulate the Ground Motion and waveforms</a:t>
            </a:r>
            <a:endParaRPr lang="zh-CN" altLang="en-US" b="1">
              <a:latin typeface="幼圆" panose="02010509060101010101" pitchFamily="49" charset="-122"/>
              <a:ea typeface="幼圆" panose="02010509060101010101" pitchFamily="49" charset="-122"/>
            </a:endParaRPr>
          </a:p>
        </p:txBody>
      </p:sp>
      <p:pic>
        <p:nvPicPr>
          <p:cNvPr id="17" name="Picture 2" descr="Fault"/>
          <p:cNvPicPr>
            <a:picLocks noChangeAspect="1" noChangeArrowheads="1"/>
          </p:cNvPicPr>
          <p:nvPr/>
        </p:nvPicPr>
        <p:blipFill>
          <a:blip r:embed="rId2">
            <a:extLst>
              <a:ext uri="{28A0092B-C50C-407E-A947-70E740481C1C}">
                <a14:useLocalDpi xmlns:a14="http://schemas.microsoft.com/office/drawing/2010/main" val="0"/>
              </a:ext>
            </a:extLst>
          </a:blip>
          <a:srcRect l="8925" t="4095" r="8426" b="22751"/>
          <a:stretch>
            <a:fillRect/>
          </a:stretch>
        </p:blipFill>
        <p:spPr bwMode="auto">
          <a:xfrm>
            <a:off x="827088" y="1125538"/>
            <a:ext cx="829945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Wenchuan_Vx_wmv1_1024x768.mpg">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1268413"/>
            <a:ext cx="386397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rrowheads="1"/>
          </p:cNvSpPr>
          <p:nvPr>
            <p:ph type="title"/>
          </p:nvPr>
        </p:nvSpPr>
        <p:spPr>
          <a:xfrm>
            <a:off x="603250" y="214313"/>
            <a:ext cx="8540750" cy="935037"/>
          </a:xfrm>
          <a:solidFill>
            <a:srgbClr val="FFFF00"/>
          </a:solidFill>
          <a:ln>
            <a:solidFill>
              <a:schemeClr val="tx2"/>
            </a:solidFill>
            <a:miter lim="800000"/>
            <a:headEnd/>
            <a:tailEnd/>
          </a:ln>
        </p:spPr>
        <p:txBody>
          <a:bodyPr/>
          <a:lstStyle/>
          <a:p>
            <a:pPr algn="ctr" eaLnBrk="1" hangingPunct="1"/>
            <a:r>
              <a:rPr lang="en-US" altLang="zh-CN" smtClean="0"/>
              <a:t>Fault model</a:t>
            </a:r>
            <a:endParaRPr lang="zh-CN" altLang="en-US" smtClean="0"/>
          </a:p>
        </p:txBody>
      </p:sp>
      <p:pic>
        <p:nvPicPr>
          <p:cNvPr id="136195" name="Picture 5" descr="fig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3040" t="6270" r="37469" b="29025"/>
          <a:stretch>
            <a:fillRect/>
          </a:stretch>
        </p:blipFill>
        <p:spPr>
          <a:xfrm>
            <a:off x="1908175" y="1557338"/>
            <a:ext cx="5618163" cy="4729162"/>
          </a:xfrm>
          <a:noFill/>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590956" y="1170966"/>
            <a:ext cx="2349230" cy="136430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圆角矩形 4"/>
          <p:cNvSpPr/>
          <p:nvPr/>
        </p:nvSpPr>
        <p:spPr>
          <a:xfrm>
            <a:off x="590955" y="2754143"/>
            <a:ext cx="2349231" cy="169261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圆角矩形 5"/>
          <p:cNvSpPr/>
          <p:nvPr/>
        </p:nvSpPr>
        <p:spPr>
          <a:xfrm>
            <a:off x="590955" y="4665629"/>
            <a:ext cx="2349230" cy="102140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右大括号 7"/>
          <p:cNvSpPr/>
          <p:nvPr/>
        </p:nvSpPr>
        <p:spPr>
          <a:xfrm>
            <a:off x="3173649" y="1805697"/>
            <a:ext cx="466928" cy="3458183"/>
          </a:xfrm>
          <a:prstGeom prst="rightBrace">
            <a:avLst>
              <a:gd name="adj1" fmla="val 8333"/>
              <a:gd name="adj2" fmla="val 2341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9" name="圆角矩形 8"/>
          <p:cNvSpPr/>
          <p:nvPr/>
        </p:nvSpPr>
        <p:spPr>
          <a:xfrm>
            <a:off x="3874040" y="1740036"/>
            <a:ext cx="1765568" cy="16123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圆角矩形 9"/>
          <p:cNvSpPr/>
          <p:nvPr/>
        </p:nvSpPr>
        <p:spPr>
          <a:xfrm>
            <a:off x="3874040" y="3804731"/>
            <a:ext cx="1765569" cy="180934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右大括号 10"/>
          <p:cNvSpPr/>
          <p:nvPr/>
        </p:nvSpPr>
        <p:spPr>
          <a:xfrm>
            <a:off x="5858477" y="2520680"/>
            <a:ext cx="350196" cy="242218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2" name="圆角矩形 11"/>
          <p:cNvSpPr/>
          <p:nvPr/>
        </p:nvSpPr>
        <p:spPr>
          <a:xfrm>
            <a:off x="6427543" y="2520680"/>
            <a:ext cx="2487858" cy="245137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文本框 13"/>
          <p:cNvSpPr txBox="1"/>
          <p:nvPr/>
        </p:nvSpPr>
        <p:spPr>
          <a:xfrm>
            <a:off x="718631" y="1257201"/>
            <a:ext cx="2093878" cy="1354217"/>
          </a:xfrm>
          <a:prstGeom prst="rect">
            <a:avLst/>
          </a:prstGeom>
          <a:noFill/>
        </p:spPr>
        <p:txBody>
          <a:bodyPr wrap="square" rtlCol="0">
            <a:spAutoFit/>
          </a:bodyPr>
          <a:lstStyle/>
          <a:p>
            <a:r>
              <a:rPr lang="en-US" altLang="zh-CN" sz="1600" b="1" dirty="0"/>
              <a:t>Quantitative assessment of strong earthquake hazard in fault </a:t>
            </a:r>
            <a:r>
              <a:rPr lang="en-US" altLang="zh-CN" sz="1800" b="1" dirty="0"/>
              <a:t>zone  </a:t>
            </a:r>
            <a:endParaRPr lang="zh-CN" altLang="en-US" sz="1800" b="1" dirty="0"/>
          </a:p>
        </p:txBody>
      </p:sp>
      <p:sp>
        <p:nvSpPr>
          <p:cNvPr id="15" name="文本框 14"/>
          <p:cNvSpPr txBox="1"/>
          <p:nvPr/>
        </p:nvSpPr>
        <p:spPr>
          <a:xfrm>
            <a:off x="718631" y="2807666"/>
            <a:ext cx="2221554" cy="1323439"/>
          </a:xfrm>
          <a:prstGeom prst="rect">
            <a:avLst/>
          </a:prstGeom>
          <a:noFill/>
        </p:spPr>
        <p:txBody>
          <a:bodyPr wrap="square" rtlCol="0">
            <a:spAutoFit/>
          </a:bodyPr>
          <a:lstStyle/>
          <a:p>
            <a:r>
              <a:rPr lang="en-US" altLang="zh-CN" sz="1600" b="1" dirty="0"/>
              <a:t>Seismic wave propagation in complex 3D geologic body and ground motion simulation</a:t>
            </a:r>
            <a:endParaRPr lang="zh-CN" altLang="en-US" sz="1600" b="1" dirty="0"/>
          </a:p>
        </p:txBody>
      </p:sp>
      <p:sp>
        <p:nvSpPr>
          <p:cNvPr id="16" name="文本框 15"/>
          <p:cNvSpPr txBox="1"/>
          <p:nvPr/>
        </p:nvSpPr>
        <p:spPr>
          <a:xfrm>
            <a:off x="970336" y="4726207"/>
            <a:ext cx="1721796" cy="923330"/>
          </a:xfrm>
          <a:prstGeom prst="rect">
            <a:avLst/>
          </a:prstGeom>
          <a:noFill/>
        </p:spPr>
        <p:txBody>
          <a:bodyPr wrap="square" rtlCol="0">
            <a:spAutoFit/>
          </a:bodyPr>
          <a:lstStyle/>
          <a:p>
            <a:r>
              <a:rPr lang="en-US" altLang="zh-CN" sz="1800" b="1" dirty="0"/>
              <a:t>Vulnerability assessment of structures</a:t>
            </a:r>
            <a:endParaRPr lang="zh-CN" altLang="en-US" sz="1800" b="1" dirty="0"/>
          </a:p>
        </p:txBody>
      </p:sp>
      <p:sp>
        <p:nvSpPr>
          <p:cNvPr id="17" name="文本框 16"/>
          <p:cNvSpPr txBox="1"/>
          <p:nvPr/>
        </p:nvSpPr>
        <p:spPr>
          <a:xfrm>
            <a:off x="3874038" y="2026842"/>
            <a:ext cx="1765570" cy="923330"/>
          </a:xfrm>
          <a:prstGeom prst="rect">
            <a:avLst/>
          </a:prstGeom>
          <a:noFill/>
        </p:spPr>
        <p:txBody>
          <a:bodyPr wrap="square" rtlCol="0">
            <a:spAutoFit/>
          </a:bodyPr>
          <a:lstStyle/>
          <a:p>
            <a:r>
              <a:rPr lang="en-US" altLang="zh-CN" sz="1800" b="1" dirty="0"/>
              <a:t>Property risk assessment of  earthquake</a:t>
            </a:r>
            <a:endParaRPr lang="zh-CN" altLang="en-US" sz="1800" b="1" dirty="0"/>
          </a:p>
        </p:txBody>
      </p:sp>
      <p:sp>
        <p:nvSpPr>
          <p:cNvPr id="18" name="文本框 17"/>
          <p:cNvSpPr txBox="1"/>
          <p:nvPr/>
        </p:nvSpPr>
        <p:spPr>
          <a:xfrm>
            <a:off x="3874038" y="3883669"/>
            <a:ext cx="1765570" cy="1477328"/>
          </a:xfrm>
          <a:prstGeom prst="rect">
            <a:avLst/>
          </a:prstGeom>
          <a:noFill/>
        </p:spPr>
        <p:txBody>
          <a:bodyPr wrap="square" rtlCol="0">
            <a:spAutoFit/>
          </a:bodyPr>
          <a:lstStyle/>
          <a:p>
            <a:r>
              <a:rPr lang="en-US" altLang="zh-CN" sz="1800" b="1" dirty="0"/>
              <a:t>Property status assessment of insurance company </a:t>
            </a:r>
            <a:endParaRPr lang="zh-CN" altLang="en-US" sz="1800" b="1" dirty="0"/>
          </a:p>
        </p:txBody>
      </p:sp>
      <p:sp>
        <p:nvSpPr>
          <p:cNvPr id="19" name="文本框 18"/>
          <p:cNvSpPr txBox="1"/>
          <p:nvPr/>
        </p:nvSpPr>
        <p:spPr>
          <a:xfrm>
            <a:off x="6598997" y="2686810"/>
            <a:ext cx="2199671" cy="2308324"/>
          </a:xfrm>
          <a:prstGeom prst="rect">
            <a:avLst/>
          </a:prstGeom>
          <a:noFill/>
        </p:spPr>
        <p:txBody>
          <a:bodyPr wrap="square" rtlCol="0">
            <a:spAutoFit/>
          </a:bodyPr>
          <a:lstStyle/>
          <a:p>
            <a:pPr marL="257175" indent="-257175">
              <a:buFont typeface="+mj-lt"/>
              <a:buAutoNum type="alphaLcParenR"/>
            </a:pPr>
            <a:r>
              <a:rPr lang="en-US" altLang="zh-CN" sz="1600" b="1" dirty="0"/>
              <a:t>Regional seismic hazard assessment, and rebuilding of seismic hazard map</a:t>
            </a:r>
          </a:p>
          <a:p>
            <a:pPr marL="257175" indent="-257175">
              <a:buFont typeface="+mj-lt"/>
              <a:buAutoNum type="alphaLcParenR"/>
            </a:pPr>
            <a:r>
              <a:rPr lang="en-US" altLang="zh-CN" sz="1600" b="1" dirty="0"/>
              <a:t>Pricing model for insurance company</a:t>
            </a:r>
            <a:endParaRPr lang="zh-CN" altLang="en-US" sz="1600" b="1" dirty="0"/>
          </a:p>
        </p:txBody>
      </p:sp>
      <p:sp>
        <p:nvSpPr>
          <p:cNvPr id="3" name="矩形 2"/>
          <p:cNvSpPr/>
          <p:nvPr/>
        </p:nvSpPr>
        <p:spPr>
          <a:xfrm>
            <a:off x="1217224" y="110552"/>
            <a:ext cx="7581444" cy="830997"/>
          </a:xfrm>
          <a:prstGeom prst="rect">
            <a:avLst/>
          </a:prstGeom>
          <a:solidFill>
            <a:schemeClr val="bg1"/>
          </a:solidFill>
        </p:spPr>
        <p:txBody>
          <a:bodyPr wrap="square">
            <a:spAutoFit/>
          </a:bodyPr>
          <a:lstStyle/>
          <a:p>
            <a:pPr algn="ctr"/>
            <a:r>
              <a:rPr lang="en-US" altLang="zh-CN" sz="2400" dirty="0"/>
              <a:t>Advances in Pricing Catastrophe Bonds informed by Earthquake Simulation Models</a:t>
            </a:r>
            <a:endParaRPr lang="zh-CN" altLang="en-US" sz="2400" dirty="0"/>
          </a:p>
        </p:txBody>
      </p:sp>
    </p:spTree>
    <p:extLst>
      <p:ext uri="{BB962C8B-B14F-4D97-AF65-F5344CB8AC3E}">
        <p14:creationId xmlns:p14="http://schemas.microsoft.com/office/powerpoint/2010/main" val="2385177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rrowheads="1"/>
          </p:cNvSpPr>
          <p:nvPr>
            <p:ph type="title"/>
          </p:nvPr>
        </p:nvSpPr>
        <p:spPr>
          <a:xfrm>
            <a:off x="323850" y="260350"/>
            <a:ext cx="8540750" cy="865188"/>
          </a:xfrm>
          <a:solidFill>
            <a:srgbClr val="FFFF00"/>
          </a:solidFill>
          <a:ln>
            <a:solidFill>
              <a:srgbClr val="002221"/>
            </a:solidFill>
            <a:miter lim="800000"/>
            <a:headEnd/>
            <a:tailEnd/>
          </a:ln>
        </p:spPr>
        <p:txBody>
          <a:bodyPr/>
          <a:lstStyle/>
          <a:p>
            <a:pPr eaLnBrk="1" hangingPunct="1"/>
            <a:r>
              <a:rPr lang="en-US" altLang="zh-CN" sz="3200" smtClean="0"/>
              <a:t>Parameters of the faults in the model</a:t>
            </a:r>
            <a:endParaRPr lang="zh-CN" altLang="en-US" sz="3200" smtClean="0"/>
          </a:p>
        </p:txBody>
      </p:sp>
      <p:pic>
        <p:nvPicPr>
          <p:cNvPr id="137219"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6375" y="1196975"/>
            <a:ext cx="6048375" cy="5033963"/>
          </a:xfrm>
          <a:noFill/>
        </p:spPr>
      </p:pic>
      <p:sp>
        <p:nvSpPr>
          <p:cNvPr id="137220" name="Text Box 7"/>
          <p:cNvSpPr txBox="1">
            <a:spLocks noChangeArrowheads="1"/>
          </p:cNvSpPr>
          <p:nvPr/>
        </p:nvSpPr>
        <p:spPr bwMode="auto">
          <a:xfrm>
            <a:off x="1692275" y="6237288"/>
            <a:ext cx="5616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zh-CN" altLang="en-US" sz="1600">
                <a:solidFill>
                  <a:srgbClr val="002221"/>
                </a:solidFill>
              </a:rPr>
              <a:t>参数取值主要参照：徐锡伟等，</a:t>
            </a:r>
            <a:r>
              <a:rPr lang="en-US" altLang="zh-CN" sz="1600">
                <a:solidFill>
                  <a:srgbClr val="002221"/>
                </a:solidFill>
              </a:rPr>
              <a:t>2005</a:t>
            </a:r>
            <a:r>
              <a:rPr lang="zh-CN" altLang="en-US" sz="1600">
                <a:solidFill>
                  <a:srgbClr val="002221"/>
                </a:solidFill>
              </a:rPr>
              <a:t>；唐荣昌等，</a:t>
            </a:r>
            <a:r>
              <a:rPr lang="en-US" altLang="zh-CN" sz="1600">
                <a:solidFill>
                  <a:srgbClr val="002221"/>
                </a:solidFill>
              </a:rPr>
              <a:t>1993</a:t>
            </a:r>
            <a:r>
              <a:rPr lang="zh-CN" altLang="en-US" sz="1600">
                <a:solidFill>
                  <a:srgbClr val="002221"/>
                </a:solidFill>
              </a:rPr>
              <a:t>）</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rrowheads="1"/>
          </p:cNvSpPr>
          <p:nvPr>
            <p:ph type="title"/>
          </p:nvPr>
        </p:nvSpPr>
        <p:spPr>
          <a:xfrm>
            <a:off x="285750" y="917575"/>
            <a:ext cx="8540750" cy="1143000"/>
          </a:xfrm>
        </p:spPr>
        <p:txBody>
          <a:bodyPr/>
          <a:lstStyle/>
          <a:p>
            <a:pPr eaLnBrk="1" hangingPunct="1"/>
            <a:r>
              <a:rPr lang="en-US" altLang="zh-CN" sz="3200" smtClean="0"/>
              <a:t>Physical parameters of the media in the model</a:t>
            </a:r>
            <a:endParaRPr lang="zh-CN" altLang="en-US" sz="3200" smtClean="0"/>
          </a:p>
        </p:txBody>
      </p:sp>
      <p:pic>
        <p:nvPicPr>
          <p:cNvPr id="138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2114550"/>
            <a:ext cx="8540750" cy="4194175"/>
          </a:xfr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
          <p:cNvSpPr>
            <a:spLocks noGrp="1" noChangeArrowheads="1"/>
          </p:cNvSpPr>
          <p:nvPr>
            <p:ph type="title"/>
          </p:nvPr>
        </p:nvSpPr>
        <p:spPr>
          <a:xfrm>
            <a:off x="323850" y="0"/>
            <a:ext cx="8540750" cy="1143000"/>
          </a:xfrm>
          <a:solidFill>
            <a:srgbClr val="00FFFF"/>
          </a:solidFill>
        </p:spPr>
        <p:txBody>
          <a:bodyPr/>
          <a:lstStyle/>
          <a:p>
            <a:pPr algn="ctr" eaLnBrk="1" hangingPunct="1"/>
            <a:r>
              <a:rPr lang="en-US" altLang="zh-CN" sz="2800" smtClean="0"/>
              <a:t> </a:t>
            </a:r>
            <a:r>
              <a:rPr lang="en-US" altLang="zh-CN" sz="2800" smtClean="0">
                <a:solidFill>
                  <a:schemeClr val="hlink"/>
                </a:solidFill>
              </a:rPr>
              <a:t>One of the</a:t>
            </a:r>
            <a:r>
              <a:rPr lang="en-US" altLang="zh-CN" sz="2800" smtClean="0"/>
              <a:t> </a:t>
            </a:r>
            <a:r>
              <a:rPr lang="en-US" altLang="zh-CN" sz="2800" smtClean="0">
                <a:solidFill>
                  <a:schemeClr val="hlink"/>
                </a:solidFill>
              </a:rPr>
              <a:t>simulations for 10000y in Western Sichuan</a:t>
            </a:r>
          </a:p>
        </p:txBody>
      </p:sp>
      <p:pic>
        <p:nvPicPr>
          <p:cNvPr id="139267" name="Picture 5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79613" y="1196975"/>
            <a:ext cx="5256212" cy="5256213"/>
          </a:xfr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11998" b="5602"/>
          <a:stretch>
            <a:fillRect/>
          </a:stretch>
        </p:blipFill>
        <p:spPr>
          <a:xfrm>
            <a:off x="1331913" y="908050"/>
            <a:ext cx="6480175" cy="3455988"/>
          </a:xfrm>
        </p:spPr>
      </p:pic>
      <p:sp>
        <p:nvSpPr>
          <p:cNvPr id="169989" name="Text Box 5"/>
          <p:cNvSpPr txBox="1">
            <a:spLocks noChangeArrowheads="1"/>
          </p:cNvSpPr>
          <p:nvPr/>
        </p:nvSpPr>
        <p:spPr bwMode="auto">
          <a:xfrm>
            <a:off x="1214438" y="4214813"/>
            <a:ext cx="6913562"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3200"/>
              <a:t> </a:t>
            </a:r>
            <a:r>
              <a:rPr lang="en-US" altLang="zh-CN" sz="2000"/>
              <a:t>10 simulations with 10 different random seeds. The synthetic catalogue length for each simulation is 10,000 years.</a:t>
            </a:r>
            <a:r>
              <a:rPr lang="zh-CN" altLang="en-US" sz="2000">
                <a:solidFill>
                  <a:srgbClr val="002221"/>
                </a:solidFill>
              </a:rPr>
              <a:t>  </a:t>
            </a:r>
            <a:r>
              <a:rPr lang="en-US" altLang="zh-CN" sz="2000">
                <a:solidFill>
                  <a:srgbClr val="002221"/>
                </a:solidFill>
              </a:rPr>
              <a:t>Sum up the 10 simulated catalogues, we got the interval distribution for Ms7.0 with total 4541 samples.</a:t>
            </a:r>
            <a:endParaRPr lang="zh-CN" altLang="en-US" sz="2000"/>
          </a:p>
        </p:txBody>
      </p:sp>
      <p:sp>
        <p:nvSpPr>
          <p:cNvPr id="169991" name="Rectangle 7"/>
          <p:cNvSpPr>
            <a:spLocks noChangeArrowheads="1"/>
          </p:cNvSpPr>
          <p:nvPr/>
        </p:nvSpPr>
        <p:spPr bwMode="auto">
          <a:xfrm>
            <a:off x="1116013" y="4303713"/>
            <a:ext cx="7399337" cy="2554287"/>
          </a:xfrm>
          <a:prstGeom prst="rect">
            <a:avLst/>
          </a:prstGeom>
          <a:solidFill>
            <a:srgbClr val="CCFF99"/>
          </a:solidFill>
          <a:ln w="9525">
            <a:solidFill>
              <a:srgbClr val="002221"/>
            </a:solidFill>
            <a:miter lim="800000"/>
            <a:headEnd/>
            <a:tailEnd/>
          </a:ln>
        </p:spPr>
        <p:txBody>
          <a:bodyPr anchor="ct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a:solidFill>
                  <a:schemeClr val="hlink"/>
                </a:solidFill>
              </a:rPr>
              <a:t>Figure 4 shows the occurrence of Ms≥7.0 shocks in western Sichuan is rather random, which is very close to the Poisson process with </a:t>
            </a:r>
            <a:r>
              <a:rPr lang="el-GR" altLang="zh-CN" sz="2000">
                <a:solidFill>
                  <a:schemeClr val="hlink"/>
                </a:solidFill>
              </a:rPr>
              <a:t>λ</a:t>
            </a:r>
            <a:r>
              <a:rPr lang="en-US" altLang="zh-CN" sz="2000">
                <a:solidFill>
                  <a:schemeClr val="hlink"/>
                </a:solidFill>
              </a:rPr>
              <a:t>=0.0454a-1. It’s not a good news for Earhtquake prediction since Poisson event is unpredictable. We can not judge the risk increase or decrease from  the time of the last shock. But it’s still meaningful for earthquake engineering for that the strong shock possibility for long-term ( tens of years) could be estimated well  with Poisson model.</a:t>
            </a:r>
            <a:endParaRPr lang="zh-CN" altLang="en-US" sz="2000">
              <a:solidFill>
                <a:schemeClr val="hlink"/>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169989"/>
                                        </p:tgtEl>
                                        <p:attrNameLst>
                                          <p:attrName>ppt_x</p:attrName>
                                        </p:attrNameLst>
                                      </p:cBhvr>
                                      <p:tavLst>
                                        <p:tav tm="0">
                                          <p:val>
                                            <p:strVal val="ppt_x"/>
                                          </p:val>
                                        </p:tav>
                                        <p:tav tm="100000">
                                          <p:val>
                                            <p:strVal val="ppt_x"/>
                                          </p:val>
                                        </p:tav>
                                      </p:tavLst>
                                    </p:anim>
                                    <p:anim calcmode="lin" valueType="num">
                                      <p:cBhvr additive="base">
                                        <p:cTn id="7" dur="500"/>
                                        <p:tgtEl>
                                          <p:spTgt spid="169989"/>
                                        </p:tgtEl>
                                        <p:attrNameLst>
                                          <p:attrName>ppt_y</p:attrName>
                                        </p:attrNameLst>
                                      </p:cBhvr>
                                      <p:tavLst>
                                        <p:tav tm="0">
                                          <p:val>
                                            <p:strVal val="ppt_y"/>
                                          </p:val>
                                        </p:tav>
                                        <p:tav tm="100000">
                                          <p:val>
                                            <p:strVal val="1+ppt_h/2"/>
                                          </p:val>
                                        </p:tav>
                                      </p:tavLst>
                                    </p:anim>
                                    <p:set>
                                      <p:cBhvr>
                                        <p:cTn id="8" dur="1" fill="hold">
                                          <p:stCondLst>
                                            <p:cond delay="499"/>
                                          </p:stCondLst>
                                        </p:cTn>
                                        <p:tgtEl>
                                          <p:spTgt spid="169989"/>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69991"/>
                                        </p:tgtEl>
                                        <p:attrNameLst>
                                          <p:attrName>style.visibility</p:attrName>
                                        </p:attrNameLst>
                                      </p:cBhvr>
                                      <p:to>
                                        <p:strVal val="visible"/>
                                      </p:to>
                                    </p:set>
                                    <p:animEffect transition="in" filter="blinds(horizontal)">
                                      <p:cBhvr>
                                        <p:cTn id="13" dur="500"/>
                                        <p:tgtEl>
                                          <p:spTgt spid="169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9" grpId="0"/>
      <p:bldP spid="16999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4" name="Group 13"/>
          <p:cNvGrpSpPr>
            <a:grpSpLocks/>
          </p:cNvGrpSpPr>
          <p:nvPr/>
        </p:nvGrpSpPr>
        <p:grpSpPr bwMode="auto">
          <a:xfrm>
            <a:off x="285750" y="-142875"/>
            <a:ext cx="8686800" cy="4357688"/>
            <a:chOff x="113" y="754"/>
            <a:chExt cx="5472" cy="2767"/>
          </a:xfrm>
        </p:grpSpPr>
        <p:pic>
          <p:nvPicPr>
            <p:cNvPr id="1413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754"/>
              <a:ext cx="2642" cy="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7"/>
            <p:cNvPicPr>
              <a:picLocks noChangeAspect="1" noChangeArrowheads="1"/>
            </p:cNvPicPr>
            <p:nvPr/>
          </p:nvPicPr>
          <p:blipFill>
            <a:blip r:embed="rId4">
              <a:extLst>
                <a:ext uri="{28A0092B-C50C-407E-A947-70E740481C1C}">
                  <a14:useLocalDpi xmlns:a14="http://schemas.microsoft.com/office/drawing/2010/main" val="0"/>
                </a:ext>
              </a:extLst>
            </a:blip>
            <a:srcRect t="29182"/>
            <a:stretch>
              <a:fillRect/>
            </a:stretch>
          </p:blipFill>
          <p:spPr bwMode="auto">
            <a:xfrm>
              <a:off x="2880" y="754"/>
              <a:ext cx="2705" cy="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 y="2659"/>
              <a:ext cx="2642"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2046" name="Text Box 14"/>
          <p:cNvSpPr txBox="1">
            <a:spLocks noChangeArrowheads="1"/>
          </p:cNvSpPr>
          <p:nvPr/>
        </p:nvSpPr>
        <p:spPr bwMode="auto">
          <a:xfrm>
            <a:off x="214313" y="4303713"/>
            <a:ext cx="8642350" cy="25542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2000" b="1">
                <a:solidFill>
                  <a:srgbClr val="002221"/>
                </a:solidFill>
              </a:rPr>
              <a:t>Fig.5 shows the interval distributions of the strong shocks  fault by fault.  It shows the interval distribution on an individual fault is far from a Poisson model, which means the occurrence of Ms≥7.5 strong shocks on an individual fault is not random and could be fitting with time-dependent predictable model.</a:t>
            </a:r>
            <a:r>
              <a:rPr lang="zh-CN" altLang="en-US" sz="2000" b="1">
                <a:solidFill>
                  <a:srgbClr val="002221"/>
                </a:solidFill>
              </a:rPr>
              <a:t>  </a:t>
            </a:r>
            <a:r>
              <a:rPr lang="en-US" altLang="zh-CN" sz="2000" b="1">
                <a:solidFill>
                  <a:srgbClr val="002221"/>
                </a:solidFill>
              </a:rPr>
              <a:t>It’s a good news and also meaningful for earthquake engineering. It tells us that Poisson might not be a suitable model for estimate the shock risk for an individual fault research.</a:t>
            </a:r>
            <a:endParaRPr lang="zh-CN" altLang="en-US" sz="2000" b="1">
              <a:solidFill>
                <a:srgbClr val="002221"/>
              </a:solidFill>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2046"/>
                                        </p:tgtEl>
                                        <p:attrNameLst>
                                          <p:attrName>style.visibility</p:attrName>
                                        </p:attrNameLst>
                                      </p:cBhvr>
                                      <p:to>
                                        <p:strVal val="visible"/>
                                      </p:to>
                                    </p:set>
                                    <p:anim calcmode="lin" valueType="num">
                                      <p:cBhvr additive="base">
                                        <p:cTn id="7" dur="500" fill="hold"/>
                                        <p:tgtEl>
                                          <p:spTgt spid="172046"/>
                                        </p:tgtEl>
                                        <p:attrNameLst>
                                          <p:attrName>ppt_x</p:attrName>
                                        </p:attrNameLst>
                                      </p:cBhvr>
                                      <p:tavLst>
                                        <p:tav tm="0">
                                          <p:val>
                                            <p:strVal val="#ppt_x"/>
                                          </p:val>
                                        </p:tav>
                                        <p:tav tm="100000">
                                          <p:val>
                                            <p:strVal val="#ppt_x"/>
                                          </p:val>
                                        </p:tav>
                                      </p:tavLst>
                                    </p:anim>
                                    <p:anim calcmode="lin" valueType="num">
                                      <p:cBhvr additive="base">
                                        <p:cTn id="8" dur="500" fill="hold"/>
                                        <p:tgtEl>
                                          <p:spTgt spid="1720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7"/>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5105400" cy="6858000"/>
          </a:xfrm>
        </p:spPr>
      </p:pic>
      <p:sp>
        <p:nvSpPr>
          <p:cNvPr id="142339" name="Text Box 9"/>
          <p:cNvSpPr txBox="1">
            <a:spLocks noChangeArrowheads="1"/>
          </p:cNvSpPr>
          <p:nvPr/>
        </p:nvSpPr>
        <p:spPr bwMode="auto">
          <a:xfrm>
            <a:off x="5572125" y="1143000"/>
            <a:ext cx="3384550" cy="440055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2000" b="1">
                <a:solidFill>
                  <a:schemeClr val="hlink"/>
                </a:solidFill>
              </a:rPr>
              <a:t>F1“Inducer fault</a:t>
            </a:r>
            <a:r>
              <a:rPr lang="zh-CN" altLang="en-US" sz="2000" b="1">
                <a:solidFill>
                  <a:schemeClr val="hlink"/>
                </a:solidFill>
              </a:rPr>
              <a:t>” ，</a:t>
            </a:r>
            <a:endParaRPr lang="en-US" altLang="zh-CN" sz="2000" b="1">
              <a:solidFill>
                <a:schemeClr val="hlink"/>
              </a:solidFill>
            </a:endParaRPr>
          </a:p>
          <a:p>
            <a:pPr eaLnBrk="1" hangingPunct="1">
              <a:spcBef>
                <a:spcPct val="50000"/>
              </a:spcBef>
              <a:buFontTx/>
              <a:buNone/>
            </a:pPr>
            <a:r>
              <a:rPr lang="en-US" altLang="zh-CN" sz="2000" b="1">
                <a:solidFill>
                  <a:schemeClr val="hlink"/>
                </a:solidFill>
              </a:rPr>
              <a:t>F2 “Induced fault”</a:t>
            </a:r>
          </a:p>
          <a:p>
            <a:pPr eaLnBrk="1" hangingPunct="1">
              <a:spcBef>
                <a:spcPct val="50000"/>
              </a:spcBef>
              <a:buFontTx/>
              <a:buNone/>
            </a:pPr>
            <a:r>
              <a:rPr lang="en-US" altLang="zh-CN" sz="2000" b="1">
                <a:solidFill>
                  <a:schemeClr val="hlink"/>
                </a:solidFill>
              </a:rPr>
              <a:t>Table3a,3b show the Possibility distriution of the trigerred event-pairs on the faults.</a:t>
            </a:r>
          </a:p>
          <a:p>
            <a:pPr eaLnBrk="1" hangingPunct="1">
              <a:spcBef>
                <a:spcPct val="50000"/>
              </a:spcBef>
              <a:buFontTx/>
              <a:buNone/>
            </a:pPr>
            <a:r>
              <a:rPr lang="en-US" altLang="zh-CN" sz="2000" b="1">
                <a:solidFill>
                  <a:schemeClr val="hlink"/>
                </a:solidFill>
              </a:rPr>
              <a:t>Table</a:t>
            </a:r>
            <a:r>
              <a:rPr lang="zh-CN" altLang="en-US" sz="2000" b="1">
                <a:solidFill>
                  <a:schemeClr val="hlink"/>
                </a:solidFill>
              </a:rPr>
              <a:t> </a:t>
            </a:r>
            <a:r>
              <a:rPr lang="en-US" altLang="zh-CN" sz="2000" b="1">
                <a:solidFill>
                  <a:schemeClr val="hlink"/>
                </a:solidFill>
              </a:rPr>
              <a:t>3c,3d show the Shock transfer possibility matrix from the inducer fault “ to “Induced fault “</a:t>
            </a:r>
          </a:p>
          <a:p>
            <a:pPr eaLnBrk="1" hangingPunct="1">
              <a:spcBef>
                <a:spcPct val="50000"/>
              </a:spcBef>
              <a:buFontTx/>
              <a:buNone/>
            </a:pPr>
            <a:r>
              <a:rPr lang="en-US" altLang="zh-CN" sz="2000" b="1">
                <a:solidFill>
                  <a:schemeClr val="hlink"/>
                </a:solidFill>
              </a:rPr>
              <a:t>Table3a,c do not consider the relax time (10 years)</a:t>
            </a:r>
            <a:endParaRPr lang="zh-CN" altLang="en-US" sz="2000">
              <a:solidFill>
                <a:schemeClr val="hlink"/>
              </a:solidFill>
            </a:endParaRP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ChangeArrowheads="1"/>
          </p:cNvSpPr>
          <p:nvPr/>
        </p:nvSpPr>
        <p:spPr bwMode="auto">
          <a:xfrm>
            <a:off x="857250" y="1000125"/>
            <a:ext cx="7991475" cy="4832350"/>
          </a:xfrm>
          <a:prstGeom prst="rect">
            <a:avLst/>
          </a:prstGeom>
          <a:noFill/>
          <a:ln w="9525">
            <a:noFill/>
            <a:miter lim="800000"/>
            <a:headEnd/>
            <a:tailEnd/>
          </a:ln>
        </p:spPr>
        <p:txBody>
          <a:bodyPr anchor="ctr">
            <a:spAutoFit/>
          </a:bodyPr>
          <a:lstStyle/>
          <a:p>
            <a:pPr eaLnBrk="1" hangingPunct="1">
              <a:tabLst>
                <a:tab pos="457200" algn="l"/>
              </a:tabLst>
              <a:defRPr/>
            </a:pPr>
            <a:r>
              <a:rPr lang="en-US" altLang="zh-CN" sz="2800" dirty="0">
                <a:solidFill>
                  <a:schemeClr val="hlink"/>
                </a:solidFill>
                <a:latin typeface="Arial" charset="0"/>
              </a:rPr>
              <a:t>The figures show:</a:t>
            </a:r>
            <a:endParaRPr lang="zh-CN" altLang="en-US" sz="2800" dirty="0">
              <a:solidFill>
                <a:schemeClr val="hlink"/>
              </a:solidFill>
              <a:latin typeface="Arial" charset="0"/>
            </a:endParaRPr>
          </a:p>
          <a:p>
            <a:pPr eaLnBrk="1" hangingPunct="1">
              <a:tabLst>
                <a:tab pos="457200" algn="l"/>
              </a:tabLst>
              <a:defRPr/>
            </a:pPr>
            <a:r>
              <a:rPr lang="en-US" altLang="zh-CN" sz="2800" dirty="0">
                <a:solidFill>
                  <a:srgbClr val="002221"/>
                </a:solidFill>
                <a:latin typeface="Arial" charset="0"/>
              </a:rPr>
              <a:t>1</a:t>
            </a:r>
            <a:r>
              <a:rPr lang="zh-CN" altLang="en-US" sz="2800" dirty="0">
                <a:solidFill>
                  <a:srgbClr val="002221"/>
                </a:solidFill>
                <a:latin typeface="Arial" charset="0"/>
              </a:rPr>
              <a:t>）</a:t>
            </a:r>
            <a:r>
              <a:rPr lang="en-US" altLang="zh-CN" sz="2800" dirty="0">
                <a:solidFill>
                  <a:srgbClr val="002221"/>
                </a:solidFill>
                <a:latin typeface="Arial" charset="0"/>
              </a:rPr>
              <a:t>Seismicity on time is </a:t>
            </a:r>
            <a:r>
              <a:rPr lang="en-US" altLang="zh-CN" sz="2800" dirty="0" err="1">
                <a:solidFill>
                  <a:srgbClr val="002221"/>
                </a:solidFill>
                <a:latin typeface="Arial" charset="0"/>
              </a:rPr>
              <a:t>imhomogeneous</a:t>
            </a:r>
            <a:r>
              <a:rPr lang="zh-CN" altLang="en-US" sz="2800" dirty="0">
                <a:solidFill>
                  <a:srgbClr val="002221"/>
                </a:solidFill>
                <a:latin typeface="Arial" charset="0"/>
              </a:rPr>
              <a:t>，</a:t>
            </a:r>
            <a:r>
              <a:rPr lang="en-US" altLang="zh-CN" sz="2800" dirty="0">
                <a:solidFill>
                  <a:srgbClr val="002221"/>
                </a:solidFill>
                <a:latin typeface="Arial" charset="0"/>
              </a:rPr>
              <a:t>There are some clusters on M—t chart.</a:t>
            </a:r>
            <a:endParaRPr lang="zh-CN" altLang="en-US" sz="2800" dirty="0">
              <a:solidFill>
                <a:srgbClr val="002221"/>
              </a:solidFill>
              <a:latin typeface="Arial" charset="0"/>
            </a:endParaRPr>
          </a:p>
          <a:p>
            <a:pPr eaLnBrk="1" hangingPunct="1">
              <a:tabLst>
                <a:tab pos="457200" algn="l"/>
              </a:tabLst>
              <a:defRPr/>
            </a:pPr>
            <a:r>
              <a:rPr lang="en-US" altLang="zh-CN" sz="2800" dirty="0">
                <a:solidFill>
                  <a:srgbClr val="002221"/>
                </a:solidFill>
                <a:latin typeface="Arial" charset="0"/>
              </a:rPr>
              <a:t>2</a:t>
            </a:r>
            <a:r>
              <a:rPr lang="zh-CN" altLang="en-US" sz="2800" dirty="0">
                <a:solidFill>
                  <a:srgbClr val="002221"/>
                </a:solidFill>
                <a:latin typeface="Arial" charset="0"/>
              </a:rPr>
              <a:t>）</a:t>
            </a:r>
            <a:r>
              <a:rPr lang="en-US" altLang="zh-CN" sz="2800" dirty="0">
                <a:solidFill>
                  <a:srgbClr val="002221"/>
                </a:solidFill>
                <a:latin typeface="Arial" charset="0"/>
              </a:rPr>
              <a:t>b value is stable from the sight of long-term tendency It </a:t>
            </a:r>
            <a:r>
              <a:rPr lang="en-US" altLang="zh-CN" sz="2800" dirty="0" err="1">
                <a:solidFill>
                  <a:srgbClr val="002221"/>
                </a:solidFill>
                <a:latin typeface="Arial" charset="0"/>
              </a:rPr>
              <a:t>flucates</a:t>
            </a:r>
            <a:r>
              <a:rPr lang="en-US" altLang="zh-CN" sz="2800" dirty="0">
                <a:solidFill>
                  <a:srgbClr val="002221"/>
                </a:solidFill>
                <a:latin typeface="Arial" charset="0"/>
              </a:rPr>
              <a:t> about 0.9. There is no  tendency variation</a:t>
            </a:r>
            <a:r>
              <a:rPr lang="zh-CN" altLang="en-US" sz="2800" dirty="0">
                <a:solidFill>
                  <a:srgbClr val="002221"/>
                </a:solidFill>
                <a:latin typeface="Arial" charset="0"/>
              </a:rPr>
              <a:t>。</a:t>
            </a:r>
          </a:p>
          <a:p>
            <a:pPr eaLnBrk="1" hangingPunct="1">
              <a:tabLst>
                <a:tab pos="457200" algn="l"/>
              </a:tabLst>
              <a:defRPr/>
            </a:pPr>
            <a:r>
              <a:rPr lang="en-US" altLang="zh-CN" sz="2800" dirty="0">
                <a:solidFill>
                  <a:srgbClr val="002221"/>
                </a:solidFill>
                <a:latin typeface="Arial" charset="0"/>
              </a:rPr>
              <a:t>3</a:t>
            </a:r>
            <a:r>
              <a:rPr lang="zh-CN" altLang="en-US" sz="2800" dirty="0">
                <a:solidFill>
                  <a:srgbClr val="002221"/>
                </a:solidFill>
                <a:latin typeface="Arial" charset="0"/>
              </a:rPr>
              <a:t>）</a:t>
            </a:r>
            <a:r>
              <a:rPr lang="en-US" altLang="zh-CN" sz="2800" dirty="0">
                <a:solidFill>
                  <a:schemeClr val="tx1">
                    <a:lumMod val="60000"/>
                    <a:lumOff val="40000"/>
                  </a:schemeClr>
                </a:solidFill>
                <a:latin typeface="Arial" charset="0"/>
              </a:rPr>
              <a:t>The seismicity on </a:t>
            </a:r>
            <a:r>
              <a:rPr lang="en-US" altLang="zh-CN" sz="2800" dirty="0" err="1">
                <a:solidFill>
                  <a:schemeClr val="tx1">
                    <a:lumMod val="60000"/>
                    <a:lumOff val="40000"/>
                  </a:schemeClr>
                </a:solidFill>
                <a:latin typeface="Arial" charset="0"/>
              </a:rPr>
              <a:t>Lenmenshan</a:t>
            </a:r>
            <a:r>
              <a:rPr lang="en-US" altLang="zh-CN" sz="2800" dirty="0">
                <a:solidFill>
                  <a:schemeClr val="tx1">
                    <a:lumMod val="60000"/>
                    <a:lumOff val="40000"/>
                  </a:schemeClr>
                </a:solidFill>
                <a:latin typeface="Arial" charset="0"/>
              </a:rPr>
              <a:t> fault is obviously lower </a:t>
            </a:r>
            <a:r>
              <a:rPr lang="en-US" altLang="zh-CN" sz="2800" dirty="0">
                <a:solidFill>
                  <a:srgbClr val="002221"/>
                </a:solidFill>
                <a:latin typeface="Arial" charset="0"/>
              </a:rPr>
              <a:t>than that on other faults. </a:t>
            </a:r>
            <a:r>
              <a:rPr lang="en-US" altLang="zh-CN" sz="2800" dirty="0">
                <a:solidFill>
                  <a:srgbClr val="FF0000"/>
                </a:solidFill>
                <a:latin typeface="Arial" charset="0"/>
              </a:rPr>
              <a:t>But the risk for super-strong shocks </a:t>
            </a:r>
            <a:r>
              <a:rPr lang="zh-CN" altLang="en-US" sz="2800" dirty="0">
                <a:solidFill>
                  <a:srgbClr val="FF0000"/>
                </a:solidFill>
                <a:latin typeface="Arial" charset="0"/>
              </a:rPr>
              <a:t>（</a:t>
            </a:r>
            <a:r>
              <a:rPr lang="en-US" altLang="zh-CN" sz="2800" dirty="0">
                <a:solidFill>
                  <a:srgbClr val="FF0000"/>
                </a:solidFill>
                <a:latin typeface="Arial" charset="0"/>
              </a:rPr>
              <a:t>Ms7.5) is still high comparing with other faults.</a:t>
            </a:r>
            <a:r>
              <a:rPr lang="zh-CN" altLang="en-US" sz="2800" dirty="0">
                <a:solidFill>
                  <a:srgbClr val="FF0000"/>
                </a:solidFill>
                <a:latin typeface="Arial" charset="0"/>
              </a:rPr>
              <a:t> </a:t>
            </a:r>
          </a:p>
          <a:p>
            <a:pPr eaLnBrk="1" hangingPunct="1">
              <a:tabLst>
                <a:tab pos="457200" algn="l"/>
              </a:tabLst>
              <a:defRPr/>
            </a:pPr>
            <a:endParaRPr lang="zh-CN" altLang="en-US" sz="2800" dirty="0">
              <a:solidFill>
                <a:srgbClr val="002221"/>
              </a:solidFill>
              <a:latin typeface="Arial" charset="0"/>
            </a:endParaRP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887412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10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ppt_x"/>
                                          </p:val>
                                        </p:tav>
                                        <p:tav tm="100000">
                                          <p:val>
                                            <p:strVal val="#ppt_x"/>
                                          </p:val>
                                        </p:tav>
                                      </p:tavLst>
                                    </p:anim>
                                    <p:anim calcmode="lin" valueType="num">
                                      <p:cBhvr additive="base">
                                        <p:cTn id="8" dur="500" fill="hold"/>
                                        <p:tgtEl>
                                          <p:spTgt spid="2867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28676"/>
                                        </p:tgtEl>
                                        <p:attrNameLst>
                                          <p:attrName>style.visibility</p:attrName>
                                        </p:attrNameLst>
                                      </p:cBhvr>
                                      <p:to>
                                        <p:strVal val="visible"/>
                                      </p:to>
                                    </p:set>
                                    <p:animEffect transition="in" filter="box(in)">
                                      <p:cBhvr>
                                        <p:cTn id="13"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5"/>
          <p:cNvSpPr>
            <a:spLocks noGrp="1" noChangeArrowheads="1"/>
          </p:cNvSpPr>
          <p:nvPr>
            <p:ph type="title"/>
          </p:nvPr>
        </p:nvSpPr>
        <p:spPr>
          <a:xfrm>
            <a:off x="827088" y="1444625"/>
            <a:ext cx="7747000" cy="760413"/>
          </a:xfrm>
          <a:solidFill>
            <a:srgbClr val="00CC00"/>
          </a:solidFill>
        </p:spPr>
        <p:txBody>
          <a:bodyPr anchor="b"/>
          <a:lstStyle/>
          <a:p>
            <a:pPr eaLnBrk="1" hangingPunct="1"/>
            <a:r>
              <a:rPr lang="en-NZ" altLang="zh-CN" smtClean="0">
                <a:solidFill>
                  <a:schemeClr val="hlink"/>
                </a:solidFill>
              </a:rPr>
              <a:t>Features (1):</a:t>
            </a:r>
            <a:endParaRPr lang="en-GB" altLang="zh-CN" smtClean="0">
              <a:solidFill>
                <a:schemeClr val="hlink"/>
              </a:solidFill>
            </a:endParaRPr>
          </a:p>
        </p:txBody>
      </p:sp>
      <p:sp>
        <p:nvSpPr>
          <p:cNvPr id="144387" name="Rectangle 6"/>
          <p:cNvSpPr>
            <a:spLocks noGrp="1" noChangeArrowheads="1"/>
          </p:cNvSpPr>
          <p:nvPr>
            <p:ph type="body" idx="1"/>
          </p:nvPr>
        </p:nvSpPr>
        <p:spPr>
          <a:xfrm>
            <a:off x="179388" y="3068638"/>
            <a:ext cx="8686800" cy="3455987"/>
          </a:xfrm>
          <a:noFill/>
          <a:ln>
            <a:solidFill>
              <a:srgbClr val="002221"/>
            </a:solidFill>
            <a:miter lim="800000"/>
            <a:headEnd/>
            <a:tailEnd/>
          </a:ln>
        </p:spPr>
        <p:txBody>
          <a:bodyPr/>
          <a:lstStyle/>
          <a:p>
            <a:pPr eaLnBrk="1" hangingPunct="1"/>
            <a:r>
              <a:rPr lang="en-NZ" altLang="zh-CN" smtClean="0"/>
              <a:t>Coulomb Failure Criterion.</a:t>
            </a:r>
          </a:p>
          <a:p>
            <a:pPr eaLnBrk="1" hangingPunct="1"/>
            <a:r>
              <a:rPr lang="en-NZ" altLang="zh-CN" smtClean="0"/>
              <a:t>Static/dynamic friction law, including cell healing.</a:t>
            </a:r>
          </a:p>
          <a:p>
            <a:pPr eaLnBrk="1" hangingPunct="1"/>
            <a:r>
              <a:rPr lang="en-NZ" altLang="zh-CN" smtClean="0"/>
              <a:t>Okada’s (1992) dislocation routines for  calculating induced stresses.</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5"/>
          <p:cNvSpPr>
            <a:spLocks noGrp="1" noChangeArrowheads="1"/>
          </p:cNvSpPr>
          <p:nvPr>
            <p:ph type="title"/>
          </p:nvPr>
        </p:nvSpPr>
        <p:spPr>
          <a:xfrm>
            <a:off x="179388" y="1319213"/>
            <a:ext cx="8737600" cy="885825"/>
          </a:xfrm>
          <a:solidFill>
            <a:srgbClr val="00CC00"/>
          </a:solidFill>
        </p:spPr>
        <p:txBody>
          <a:bodyPr anchor="b"/>
          <a:lstStyle/>
          <a:p>
            <a:pPr eaLnBrk="1" hangingPunct="1"/>
            <a:r>
              <a:rPr lang="en-NZ" altLang="zh-CN" smtClean="0">
                <a:solidFill>
                  <a:schemeClr val="hlink"/>
                </a:solidFill>
              </a:rPr>
              <a:t>Features (2):</a:t>
            </a:r>
            <a:endParaRPr lang="en-GB" altLang="zh-CN" smtClean="0">
              <a:solidFill>
                <a:schemeClr val="hlink"/>
              </a:solidFill>
            </a:endParaRPr>
          </a:p>
        </p:txBody>
      </p:sp>
      <p:sp>
        <p:nvSpPr>
          <p:cNvPr id="145411" name="Rectangle 6"/>
          <p:cNvSpPr>
            <a:spLocks noGrp="1" noChangeArrowheads="1"/>
          </p:cNvSpPr>
          <p:nvPr>
            <p:ph type="body" idx="1"/>
          </p:nvPr>
        </p:nvSpPr>
        <p:spPr>
          <a:xfrm>
            <a:off x="323850" y="2446338"/>
            <a:ext cx="8382000" cy="3503612"/>
          </a:xfrm>
          <a:noFill/>
          <a:ln>
            <a:solidFill>
              <a:srgbClr val="002221"/>
            </a:solidFill>
            <a:miter lim="800000"/>
            <a:headEnd/>
            <a:tailEnd/>
          </a:ln>
        </p:spPr>
        <p:txBody>
          <a:bodyPr/>
          <a:lstStyle/>
          <a:p>
            <a:pPr eaLnBrk="1" hangingPunct="1"/>
            <a:r>
              <a:rPr lang="en-NZ" altLang="zh-CN" smtClean="0"/>
              <a:t>Induced changes in pore pressure are included.</a:t>
            </a:r>
          </a:p>
          <a:p>
            <a:pPr eaLnBrk="1" hangingPunct="1"/>
            <a:r>
              <a:rPr lang="en-NZ" altLang="zh-CN" smtClean="0"/>
              <a:t>Mimics dynamic rupture effects to some degree.</a:t>
            </a:r>
          </a:p>
          <a:p>
            <a:pPr eaLnBrk="1" hangingPunct="1"/>
            <a:r>
              <a:rPr lang="en-NZ" altLang="zh-CN" smtClean="0"/>
              <a:t>Stress propagation is at the shear wave velocity.</a:t>
            </a: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Rot="1" noChangeArrowheads="1"/>
          </p:cNvSpPr>
          <p:nvPr/>
        </p:nvSpPr>
        <p:spPr bwMode="auto">
          <a:xfrm>
            <a:off x="255588" y="116632"/>
            <a:ext cx="8228012" cy="158417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717550">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defTabSz="7175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defTabSz="71755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defTabSz="71755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defTabSz="71755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defTabSz="71755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defTabSz="71755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defTabSz="71755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defTabSz="71755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000" dirty="0" smtClean="0">
                <a:solidFill>
                  <a:schemeClr val="tx2"/>
                </a:solidFill>
              </a:rPr>
              <a:t>In earthquake engineering</a:t>
            </a:r>
            <a:r>
              <a:rPr lang="zh-CN" altLang="en-US" sz="2000" dirty="0" smtClean="0">
                <a:solidFill>
                  <a:schemeClr val="tx2"/>
                </a:solidFill>
              </a:rPr>
              <a:t>，</a:t>
            </a:r>
            <a:r>
              <a:rPr lang="en-US" altLang="zh-CN" sz="2000" dirty="0" smtClean="0">
                <a:solidFill>
                  <a:schemeClr val="tx2"/>
                </a:solidFill>
              </a:rPr>
              <a:t>The seismicity rate </a:t>
            </a:r>
            <a:r>
              <a:rPr lang="el-GR" altLang="zh-CN" sz="2000" dirty="0">
                <a:solidFill>
                  <a:schemeClr val="tx2"/>
                </a:solidFill>
              </a:rPr>
              <a:t>λ </a:t>
            </a:r>
            <a:r>
              <a:rPr lang="en-US" altLang="zh-CN" sz="2000" dirty="0" smtClean="0">
                <a:solidFill>
                  <a:schemeClr val="tx2"/>
                </a:solidFill>
              </a:rPr>
              <a:t>of the strong earthquakes ( such as </a:t>
            </a:r>
            <a:r>
              <a:rPr lang="en-US" altLang="zh-CN" sz="2000" dirty="0" err="1" smtClean="0">
                <a:solidFill>
                  <a:schemeClr val="tx2"/>
                </a:solidFill>
              </a:rPr>
              <a:t>Ms</a:t>
            </a:r>
            <a:r>
              <a:rPr lang="en-US" altLang="zh-CN" sz="2000" dirty="0" smtClean="0">
                <a:solidFill>
                  <a:schemeClr val="tx2"/>
                </a:solidFill>
              </a:rPr>
              <a:t>&gt;7.0) on a fault  is a key parameter in</a:t>
            </a:r>
            <a:r>
              <a:rPr lang="en-US" altLang="zh-CN" sz="2000" dirty="0">
                <a:solidFill>
                  <a:schemeClr val="tx2"/>
                </a:solidFill>
              </a:rPr>
              <a:t> </a:t>
            </a:r>
            <a:r>
              <a:rPr lang="en-US" altLang="zh-CN" sz="2000" dirty="0" smtClean="0">
                <a:solidFill>
                  <a:schemeClr val="tx2"/>
                </a:solidFill>
              </a:rPr>
              <a:t>the calculation of the earthquake occurrence possibility with</a:t>
            </a:r>
            <a:r>
              <a:rPr lang="zh-CN" altLang="en-US" sz="2000" dirty="0">
                <a:solidFill>
                  <a:schemeClr val="tx2"/>
                </a:solidFill>
              </a:rPr>
              <a:t> </a:t>
            </a:r>
            <a:r>
              <a:rPr lang="en-US" altLang="zh-CN" sz="2000" dirty="0" err="1" smtClean="0">
                <a:solidFill>
                  <a:schemeClr val="tx2"/>
                </a:solidFill>
              </a:rPr>
              <a:t>Possion</a:t>
            </a:r>
            <a:r>
              <a:rPr lang="zh-CN" altLang="en-US" sz="2000" dirty="0">
                <a:solidFill>
                  <a:schemeClr val="tx2"/>
                </a:solidFill>
              </a:rPr>
              <a:t> </a:t>
            </a:r>
            <a:r>
              <a:rPr lang="en-US" altLang="zh-CN" sz="2000" dirty="0" smtClean="0">
                <a:solidFill>
                  <a:schemeClr val="tx2"/>
                </a:solidFill>
              </a:rPr>
              <a:t>model </a:t>
            </a:r>
            <a:endParaRPr lang="zh-CN" altLang="en-US" sz="2000" dirty="0">
              <a:solidFill>
                <a:schemeClr val="tx2"/>
              </a:solidFill>
            </a:endParaRPr>
          </a:p>
        </p:txBody>
      </p:sp>
      <p:sp>
        <p:nvSpPr>
          <p:cNvPr id="40963" name="Rectangle 3"/>
          <p:cNvSpPr>
            <a:spLocks noChangeArrowheads="1"/>
          </p:cNvSpPr>
          <p:nvPr/>
        </p:nvSpPr>
        <p:spPr bwMode="auto">
          <a:xfrm>
            <a:off x="0"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graphicFrame>
        <p:nvGraphicFramePr>
          <p:cNvPr id="40964" name="Object 2"/>
          <p:cNvGraphicFramePr>
            <a:graphicFrameLocks noChangeAspect="1"/>
          </p:cNvGraphicFramePr>
          <p:nvPr>
            <p:extLst>
              <p:ext uri="{D42A27DB-BD31-4B8C-83A1-F6EECF244321}">
                <p14:modId xmlns:p14="http://schemas.microsoft.com/office/powerpoint/2010/main" val="3677284662"/>
              </p:ext>
            </p:extLst>
          </p:nvPr>
        </p:nvGraphicFramePr>
        <p:xfrm>
          <a:off x="877094" y="5148950"/>
          <a:ext cx="6985000" cy="2216150"/>
        </p:xfrm>
        <a:graphic>
          <a:graphicData uri="http://schemas.openxmlformats.org/presentationml/2006/ole">
            <mc:AlternateContent xmlns:mc="http://schemas.openxmlformats.org/markup-compatibility/2006">
              <mc:Choice xmlns:v="urn:schemas-microsoft-com:vml" Requires="v">
                <p:oleObj spid="_x0000_s135218" name="Equation" r:id="rId3" imgW="1574800" imgH="952500" progId="Equation.3">
                  <p:embed/>
                </p:oleObj>
              </mc:Choice>
              <mc:Fallback>
                <p:oleObj name="Equation" r:id="rId3" imgW="1574800" imgH="9525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094" y="5148950"/>
                        <a:ext cx="69850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0965" name="Picture 5" descr="pois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250" y="1916832"/>
            <a:ext cx="4176713"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d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7213" y="1910481"/>
            <a:ext cx="4194175"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959076" y="3065433"/>
            <a:ext cx="7272338" cy="5857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3200" b="1" dirty="0"/>
              <a:t>Time-Independent Prediction Model</a:t>
            </a:r>
            <a:endParaRPr lang="zh-CN" altLang="en-US" sz="3200" b="1" dirty="0"/>
          </a:p>
        </p:txBody>
      </p:sp>
    </p:spTree>
    <p:extLst>
      <p:ext uri="{BB962C8B-B14F-4D97-AF65-F5344CB8AC3E}">
        <p14:creationId xmlns:p14="http://schemas.microsoft.com/office/powerpoint/2010/main" val="2319044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p:cNvSpPr>
          <p:nvPr>
            <p:ph type="title"/>
          </p:nvPr>
        </p:nvSpPr>
        <p:spPr/>
        <p:txBody>
          <a:bodyPr/>
          <a:lstStyle/>
          <a:p>
            <a:r>
              <a:rPr lang="en-US" altLang="zh-CN" dirty="0" smtClean="0">
                <a:solidFill>
                  <a:srgbClr val="FF0000"/>
                </a:solidFill>
              </a:rPr>
              <a:t>Seismic Hazard Analysis—Step 1</a:t>
            </a:r>
            <a:endParaRPr lang="zh-CN" altLang="en-US" dirty="0" smtClean="0">
              <a:solidFill>
                <a:srgbClr val="FF0000"/>
              </a:solidFill>
            </a:endParaRPr>
          </a:p>
        </p:txBody>
      </p:sp>
      <p:sp>
        <p:nvSpPr>
          <p:cNvPr id="2" name="椭圆 1"/>
          <p:cNvSpPr/>
          <p:nvPr/>
        </p:nvSpPr>
        <p:spPr>
          <a:xfrm>
            <a:off x="1042988" y="2349500"/>
            <a:ext cx="3744912" cy="3743325"/>
          </a:xfrm>
          <a:prstGeom prst="ellipse">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4" name="直接箭头连接符 3"/>
          <p:cNvCxnSpPr>
            <a:endCxn id="2" idx="7"/>
          </p:cNvCxnSpPr>
          <p:nvPr/>
        </p:nvCxnSpPr>
        <p:spPr>
          <a:xfrm flipV="1">
            <a:off x="2916238" y="2897188"/>
            <a:ext cx="1323975" cy="1323975"/>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 name="等腰三角形 4"/>
          <p:cNvSpPr/>
          <p:nvPr/>
        </p:nvSpPr>
        <p:spPr>
          <a:xfrm>
            <a:off x="2808288" y="4113213"/>
            <a:ext cx="215900" cy="215900"/>
          </a:xfrm>
          <a:prstGeom prs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p:cNvSpPr/>
          <p:nvPr/>
        </p:nvSpPr>
        <p:spPr>
          <a:xfrm rot="836057">
            <a:off x="1270000" y="2836863"/>
            <a:ext cx="1103313" cy="3309937"/>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p:cNvSpPr/>
          <p:nvPr/>
        </p:nvSpPr>
        <p:spPr>
          <a:xfrm rot="17331204">
            <a:off x="2892426" y="4108450"/>
            <a:ext cx="1103312" cy="2262187"/>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6"/>
          <p:cNvSpPr/>
          <p:nvPr/>
        </p:nvSpPr>
        <p:spPr>
          <a:xfrm rot="2459576">
            <a:off x="1751013" y="2862263"/>
            <a:ext cx="271462" cy="1285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13"/>
          <p:cNvSpPr/>
          <p:nvPr/>
        </p:nvSpPr>
        <p:spPr>
          <a:xfrm rot="985073">
            <a:off x="1919288" y="3409950"/>
            <a:ext cx="238125" cy="2571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14"/>
          <p:cNvSpPr/>
          <p:nvPr/>
        </p:nvSpPr>
        <p:spPr>
          <a:xfrm rot="18220428">
            <a:off x="2818606" y="4404519"/>
            <a:ext cx="288925" cy="935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矩形 15"/>
          <p:cNvSpPr/>
          <p:nvPr/>
        </p:nvSpPr>
        <p:spPr>
          <a:xfrm rot="15573152">
            <a:off x="3764757" y="4868069"/>
            <a:ext cx="514350" cy="935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矩形 16"/>
          <p:cNvSpPr/>
          <p:nvPr/>
        </p:nvSpPr>
        <p:spPr>
          <a:xfrm rot="16200000">
            <a:off x="7198072" y="4772059"/>
            <a:ext cx="301625" cy="657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811" name="矩形 20"/>
          <p:cNvSpPr>
            <a:spLocks noChangeArrowheads="1"/>
          </p:cNvSpPr>
          <p:nvPr/>
        </p:nvSpPr>
        <p:spPr bwMode="auto">
          <a:xfrm>
            <a:off x="6440981" y="5473251"/>
            <a:ext cx="2674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000" dirty="0"/>
              <a:t>Potential source</a:t>
            </a:r>
            <a:endParaRPr lang="zh-CN" altLang="en-US" sz="2000" dirty="0"/>
          </a:p>
        </p:txBody>
      </p:sp>
      <p:sp>
        <p:nvSpPr>
          <p:cNvPr id="3" name="文本框 2"/>
          <p:cNvSpPr txBox="1"/>
          <p:nvPr/>
        </p:nvSpPr>
        <p:spPr>
          <a:xfrm>
            <a:off x="5055755" y="2476095"/>
            <a:ext cx="3929034" cy="1200329"/>
          </a:xfrm>
          <a:prstGeom prst="rect">
            <a:avLst/>
          </a:prstGeom>
          <a:solidFill>
            <a:schemeClr val="bg1"/>
          </a:solidFill>
        </p:spPr>
        <p:txBody>
          <a:bodyPr wrap="square" rtlCol="0">
            <a:spAutoFit/>
          </a:bodyPr>
          <a:lstStyle/>
          <a:p>
            <a:r>
              <a:rPr lang="en-US" altLang="zh-CN" sz="2400" dirty="0" smtClean="0"/>
              <a:t>Find the potential</a:t>
            </a:r>
          </a:p>
          <a:p>
            <a:r>
              <a:rPr lang="en-US" altLang="zh-CN" sz="2400" dirty="0" smtClean="0"/>
              <a:t>Strong earthquake sources around the research region</a:t>
            </a:r>
            <a:endParaRPr lang="zh-CN" altLang="en-US" sz="2400" dirty="0"/>
          </a:p>
        </p:txBody>
      </p:sp>
    </p:spTree>
    <p:extLst>
      <p:ext uri="{BB962C8B-B14F-4D97-AF65-F5344CB8AC3E}">
        <p14:creationId xmlns:p14="http://schemas.microsoft.com/office/powerpoint/2010/main" val="168927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115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矩形 3"/>
          <p:cNvSpPr>
            <a:spLocks noChangeArrowheads="1"/>
          </p:cNvSpPr>
          <p:nvPr/>
        </p:nvSpPr>
        <p:spPr bwMode="auto">
          <a:xfrm>
            <a:off x="5857875" y="857250"/>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3200">
                <a:solidFill>
                  <a:srgbClr val="000000"/>
                </a:solidFill>
                <a:ea typeface="MS PGothic" panose="020B0600070205080204" pitchFamily="34" charset="-128"/>
              </a:rPr>
              <a:t>Sunset in Tibet</a:t>
            </a:r>
          </a:p>
        </p:txBody>
      </p:sp>
      <p:sp>
        <p:nvSpPr>
          <p:cNvPr id="198660" name="矩形 4"/>
          <p:cNvSpPr>
            <a:spLocks noChangeArrowheads="1"/>
          </p:cNvSpPr>
          <p:nvPr/>
        </p:nvSpPr>
        <p:spPr bwMode="auto">
          <a:xfrm>
            <a:off x="2071688" y="3929063"/>
            <a:ext cx="4781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3200">
                <a:solidFill>
                  <a:schemeClr val="bg1"/>
                </a:solidFill>
              </a:rPr>
              <a:t>Thank you for listening!</a:t>
            </a:r>
            <a:endParaRPr lang="zh-CN" altLang="en-US" sz="3200"/>
          </a:p>
        </p:txBody>
      </p:sp>
    </p:spTree>
    <p:extLst>
      <p:ext uri="{BB962C8B-B14F-4D97-AF65-F5344CB8AC3E}">
        <p14:creationId xmlns:p14="http://schemas.microsoft.com/office/powerpoint/2010/main" val="224790342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标题 1"/>
          <p:cNvSpPr>
            <a:spLocks noGrp="1"/>
          </p:cNvSpPr>
          <p:nvPr>
            <p:ph type="title"/>
          </p:nvPr>
        </p:nvSpPr>
        <p:spPr/>
        <p:txBody>
          <a:bodyPr/>
          <a:lstStyle/>
          <a:p>
            <a:r>
              <a:rPr lang="en-US" altLang="zh-CN" sz="2800" b="1" smtClean="0"/>
              <a:t>2. Stress Release model and its application in seismic hazard assessment  </a:t>
            </a:r>
            <a:endParaRPr lang="zh-CN" altLang="en-US" sz="2800" smtClean="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1714500"/>
            <a:ext cx="640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57188" y="2357438"/>
            <a:ext cx="8285162" cy="2714625"/>
          </a:xfrm>
          <a:prstGeom prst="rect">
            <a:avLst/>
          </a:prstGeom>
          <a:noFill/>
          <a:ln w="9525">
            <a:noFill/>
            <a:miter lim="800000"/>
            <a:headEnd/>
            <a:tailEnd/>
          </a:ln>
        </p:spPr>
        <p:txBody>
          <a:bodyPr/>
          <a:lstStyle/>
          <a:p>
            <a:pPr marL="342900" indent="-342900" eaLnBrk="0" hangingPunct="0">
              <a:spcBef>
                <a:spcPct val="20000"/>
              </a:spcBef>
              <a:buClr>
                <a:schemeClr val="hlink"/>
              </a:buClr>
              <a:buSzPct val="75000"/>
              <a:buFont typeface="Wingdings" pitchFamily="2" charset="2"/>
              <a:buChar char="v"/>
              <a:defRPr/>
            </a:pPr>
            <a:r>
              <a:rPr lang="zh-CN" altLang="en-US" sz="2400" kern="0" dirty="0">
                <a:latin typeface="宋体" pitchFamily="2" charset="-122"/>
                <a:ea typeface="+mn-ea"/>
              </a:rPr>
              <a:t>条件概率强度（</a:t>
            </a:r>
            <a:r>
              <a:rPr lang="en-US" altLang="zh-CN" sz="2400" kern="0" dirty="0">
                <a:latin typeface="宋体" pitchFamily="2" charset="-122"/>
                <a:ea typeface="+mn-ea"/>
              </a:rPr>
              <a:t>conditional intensity function</a:t>
            </a:r>
            <a:r>
              <a:rPr lang="zh-CN" altLang="en-US" sz="2400" kern="0" dirty="0">
                <a:latin typeface="宋体" pitchFamily="2" charset="-122"/>
                <a:ea typeface="+mn-ea"/>
              </a:rPr>
              <a:t>）</a:t>
            </a:r>
          </a:p>
          <a:p>
            <a:pPr marL="342900" indent="-342900" eaLnBrk="0" hangingPunct="0">
              <a:spcBef>
                <a:spcPct val="20000"/>
              </a:spcBef>
              <a:buClr>
                <a:schemeClr val="hlink"/>
              </a:buClr>
              <a:buSzPct val="75000"/>
              <a:buFont typeface="Wingdings" pitchFamily="2" charset="2"/>
              <a:buChar char="v"/>
              <a:defRPr/>
            </a:pPr>
            <a:endParaRPr lang="zh-CN" altLang="en-US" sz="2800" kern="0" dirty="0">
              <a:latin typeface="宋体" pitchFamily="2" charset="-122"/>
              <a:ea typeface="+mn-ea"/>
            </a:endParaRPr>
          </a:p>
          <a:p>
            <a:pPr marL="342900" indent="-342900" eaLnBrk="0" hangingPunct="0">
              <a:spcBef>
                <a:spcPct val="20000"/>
              </a:spcBef>
              <a:buClr>
                <a:schemeClr val="hlink"/>
              </a:buClr>
              <a:buSzPct val="75000"/>
              <a:buFont typeface="Wingdings 2" pitchFamily="18" charset="2"/>
              <a:buNone/>
              <a:defRPr/>
            </a:pPr>
            <a:endParaRPr lang="zh-CN" altLang="en-US" sz="2800" kern="0" dirty="0">
              <a:latin typeface="宋体" pitchFamily="2" charset="-122"/>
              <a:ea typeface="+mn-ea"/>
            </a:endParaRPr>
          </a:p>
          <a:p>
            <a:pPr marL="342900" indent="-342900" eaLnBrk="0" hangingPunct="0">
              <a:spcBef>
                <a:spcPct val="20000"/>
              </a:spcBef>
              <a:buClr>
                <a:schemeClr val="hlink"/>
              </a:buClr>
              <a:buSzPct val="75000"/>
              <a:buFont typeface="Wingdings" pitchFamily="2" charset="2"/>
              <a:buChar char="v"/>
              <a:defRPr/>
            </a:pPr>
            <a:r>
              <a:rPr lang="zh-CN" altLang="en-US" sz="2400" kern="0" dirty="0">
                <a:latin typeface="宋体" pitchFamily="2" charset="-122"/>
                <a:ea typeface="+mn-ea"/>
              </a:rPr>
              <a:t>条件概率强度作为点随机过程的控制函数，在统计预测模型中，需要建立条件概率强度与地震物理量的函数，即危险性函数（</a:t>
            </a:r>
            <a:r>
              <a:rPr lang="en-US" altLang="zh-CN" sz="2400" kern="0" dirty="0">
                <a:latin typeface="宋体" pitchFamily="2" charset="-122"/>
                <a:ea typeface="+mn-ea"/>
              </a:rPr>
              <a:t>hazard function</a:t>
            </a:r>
            <a:r>
              <a:rPr lang="zh-CN" altLang="en-US" sz="2400" kern="0" dirty="0">
                <a:latin typeface="宋体" pitchFamily="2" charset="-122"/>
                <a:ea typeface="+mn-ea"/>
              </a:rPr>
              <a:t>）。</a:t>
            </a:r>
          </a:p>
        </p:txBody>
      </p:sp>
      <p:graphicFrame>
        <p:nvGraphicFramePr>
          <p:cNvPr id="3074" name="Object 2"/>
          <p:cNvGraphicFramePr>
            <a:graphicFrameLocks noChangeAspect="1"/>
          </p:cNvGraphicFramePr>
          <p:nvPr/>
        </p:nvGraphicFramePr>
        <p:xfrm>
          <a:off x="1500188" y="3071813"/>
          <a:ext cx="5094287" cy="528637"/>
        </p:xfrm>
        <a:graphic>
          <a:graphicData uri="http://schemas.openxmlformats.org/presentationml/2006/ole">
            <mc:AlternateContent xmlns:mc="http://schemas.openxmlformats.org/markup-compatibility/2006">
              <mc:Choice xmlns:v="urn:schemas-microsoft-com:vml" Requires="v">
                <p:oleObj spid="_x0000_s153606" name="公式" r:id="rId4" imgW="2692080" imgH="279360" progId="Equation.3">
                  <p:embed/>
                </p:oleObj>
              </mc:Choice>
              <mc:Fallback>
                <p:oleObj name="公式" r:id="rId4" imgW="2692080" imgH="279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88" y="3071813"/>
                        <a:ext cx="5094287"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5143500"/>
            <a:ext cx="778668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64496"/>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382554"/>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标题 1"/>
          <p:cNvSpPr>
            <a:spLocks noGrp="1"/>
          </p:cNvSpPr>
          <p:nvPr>
            <p:ph type="title"/>
          </p:nvPr>
        </p:nvSpPr>
        <p:spPr>
          <a:xfrm>
            <a:off x="395288" y="1196975"/>
            <a:ext cx="8229600" cy="719138"/>
          </a:xfrm>
          <a:ln>
            <a:solidFill>
              <a:schemeClr val="tx1"/>
            </a:solidFill>
            <a:miter lim="800000"/>
            <a:headEnd/>
            <a:tailEnd/>
          </a:ln>
        </p:spPr>
        <p:txBody>
          <a:bodyPr/>
          <a:lstStyle/>
          <a:p>
            <a:pPr algn="ctr"/>
            <a:r>
              <a:rPr lang="en-US" altLang="zh-CN" sz="2400" smtClean="0">
                <a:solidFill>
                  <a:srgbClr val="FF0000"/>
                </a:solidFill>
              </a:rPr>
              <a:t>SRM (</a:t>
            </a:r>
            <a:r>
              <a:rPr lang="en-US" altLang="zh-CN" sz="2400" smtClean="0">
                <a:solidFill>
                  <a:schemeClr val="tx1"/>
                </a:solidFill>
              </a:rPr>
              <a:t>Vere-Jones,1978</a:t>
            </a:r>
            <a:r>
              <a:rPr lang="en-US" altLang="zh-CN" sz="2400" smtClean="0">
                <a:solidFill>
                  <a:srgbClr val="FF0000"/>
                </a:solidFill>
              </a:rPr>
              <a:t>) is a non-stationary Possion Model based on the elastic rebound hypothesis (</a:t>
            </a:r>
            <a:r>
              <a:rPr lang="en-US" altLang="zh-CN" sz="2400" smtClean="0">
                <a:solidFill>
                  <a:schemeClr val="tx1"/>
                </a:solidFill>
              </a:rPr>
              <a:t>Reid, 1910</a:t>
            </a:r>
            <a:r>
              <a:rPr lang="en-US" altLang="zh-CN" sz="2400" smtClean="0">
                <a:solidFill>
                  <a:srgbClr val="FF0000"/>
                </a:solidFill>
              </a:rPr>
              <a:t>)</a:t>
            </a:r>
            <a:endParaRPr lang="zh-CN" altLang="en-US" sz="2400" smtClean="0">
              <a:solidFill>
                <a:srgbClr val="FF0000"/>
              </a:solidFill>
            </a:endParaRPr>
          </a:p>
        </p:txBody>
      </p:sp>
      <p:pic>
        <p:nvPicPr>
          <p:cNvPr id="98307" name="Picture 4" descr="4_1_03_s"/>
          <p:cNvPicPr>
            <a:picLocks noChangeAspect="1" noChangeArrowheads="1"/>
          </p:cNvPicPr>
          <p:nvPr/>
        </p:nvPicPr>
        <p:blipFill>
          <a:blip r:embed="rId4">
            <a:extLst>
              <a:ext uri="{28A0092B-C50C-407E-A947-70E740481C1C}">
                <a14:useLocalDpi xmlns:a14="http://schemas.microsoft.com/office/drawing/2010/main" val="0"/>
              </a:ext>
            </a:extLst>
          </a:blip>
          <a:srcRect t="35146" b="31065"/>
          <a:stretch>
            <a:fillRect/>
          </a:stretch>
        </p:blipFill>
        <p:spPr bwMode="auto">
          <a:xfrm>
            <a:off x="250825" y="1989138"/>
            <a:ext cx="49180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8308" name="Object 4"/>
          <p:cNvGraphicFramePr>
            <a:graphicFrameLocks noChangeAspect="1"/>
          </p:cNvGraphicFramePr>
          <p:nvPr/>
        </p:nvGraphicFramePr>
        <p:xfrm>
          <a:off x="5580063" y="2492375"/>
          <a:ext cx="2501900" cy="404813"/>
        </p:xfrm>
        <a:graphic>
          <a:graphicData uri="http://schemas.openxmlformats.org/presentationml/2006/ole">
            <mc:AlternateContent xmlns:mc="http://schemas.openxmlformats.org/markup-compatibility/2006">
              <mc:Choice xmlns:v="urn:schemas-microsoft-com:vml" Requires="v">
                <p:oleObj spid="_x0000_s141362" name="Equation" r:id="rId5" imgW="1333500" imgH="215900" progId="Equation.3">
                  <p:embed/>
                </p:oleObj>
              </mc:Choice>
              <mc:Fallback>
                <p:oleObj name="Equation" r:id="rId5" imgW="1333500" imgH="215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2492375"/>
                        <a:ext cx="2501900"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9830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3860800"/>
            <a:ext cx="79724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5229225"/>
            <a:ext cx="17811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9750" y="5949950"/>
            <a:ext cx="7848600" cy="708025"/>
          </a:xfrm>
          <a:prstGeom prst="rect">
            <a:avLst/>
          </a:prstGeom>
          <a:solidFill>
            <a:schemeClr val="accent3"/>
          </a:solidFill>
        </p:spPr>
        <p:txBody>
          <a:bodyPr>
            <a:spAutoFit/>
          </a:bodyPr>
          <a:lstStyle/>
          <a:p>
            <a:pPr algn="ctr" eaLnBrk="1" hangingPunct="1">
              <a:defRPr/>
            </a:pPr>
            <a:r>
              <a:rPr lang="en-US" altLang="zh-CN" sz="2000" dirty="0">
                <a:solidFill>
                  <a:srgbClr val="FF0000"/>
                </a:solidFill>
                <a:latin typeface="Arial" charset="0"/>
              </a:rPr>
              <a:t>SRM could basically be proper for a region with  a single fault. It’s a time-predictable model for Earthquake hazard. </a:t>
            </a:r>
            <a:endParaRPr lang="zh-CN" altLang="en-US" sz="2000" dirty="0">
              <a:solidFill>
                <a:srgbClr val="FF0000"/>
              </a:solidFill>
              <a:latin typeface="Arial" charset="0"/>
            </a:endParaRPr>
          </a:p>
        </p:txBody>
      </p:sp>
      <p:sp>
        <p:nvSpPr>
          <p:cNvPr id="8" name="TextBox 7"/>
          <p:cNvSpPr txBox="1"/>
          <p:nvPr/>
        </p:nvSpPr>
        <p:spPr>
          <a:xfrm>
            <a:off x="465622" y="257830"/>
            <a:ext cx="8643937" cy="523220"/>
          </a:xfrm>
          <a:prstGeom prst="rect">
            <a:avLst/>
          </a:prstGeom>
          <a:solidFill>
            <a:schemeClr val="accent1">
              <a:lumMod val="40000"/>
              <a:lumOff val="60000"/>
            </a:schemeClr>
          </a:solidFill>
        </p:spPr>
        <p:txBody>
          <a:bodyPr>
            <a:spAutoFit/>
          </a:bodyPr>
          <a:lstStyle/>
          <a:p>
            <a:pPr eaLnBrk="1" hangingPunct="1">
              <a:defRPr/>
            </a:pPr>
            <a:r>
              <a:rPr lang="en-US" altLang="zh-CN" sz="2800" dirty="0" smtClean="0">
                <a:solidFill>
                  <a:srgbClr val="FF0000"/>
                </a:solidFill>
                <a:latin typeface="Arial" charset="0"/>
              </a:rPr>
              <a:t>Time-dependent Prediction Model</a:t>
            </a:r>
            <a:r>
              <a:rPr lang="zh-CN" altLang="en-US" sz="2800" dirty="0" smtClean="0">
                <a:solidFill>
                  <a:srgbClr val="FF0000"/>
                </a:solidFill>
                <a:latin typeface="Arial" charset="0"/>
              </a:rPr>
              <a:t>（</a:t>
            </a:r>
            <a:r>
              <a:rPr lang="en-US" altLang="zh-CN" sz="2800" dirty="0" smtClean="0">
                <a:solidFill>
                  <a:srgbClr val="FF0000"/>
                </a:solidFill>
                <a:latin typeface="Arial" charset="0"/>
              </a:rPr>
              <a:t>SRM &amp; MSRM</a:t>
            </a:r>
            <a:r>
              <a:rPr lang="zh-CN" altLang="en-US" sz="2800" dirty="0">
                <a:solidFill>
                  <a:srgbClr val="FF0000"/>
                </a:solidFill>
                <a:latin typeface="Arial" charset="0"/>
              </a:rPr>
              <a:t>）</a:t>
            </a:r>
            <a:endParaRPr lang="zh-CN" altLang="en-US" dirty="0">
              <a:latin typeface="Arial" charset="0"/>
            </a:endParaRPr>
          </a:p>
        </p:txBody>
      </p:sp>
    </p:spTree>
    <p:custDataLst>
      <p:tags r:id="rId2"/>
    </p:custDataLst>
    <p:extLst>
      <p:ext uri="{BB962C8B-B14F-4D97-AF65-F5344CB8AC3E}">
        <p14:creationId xmlns:p14="http://schemas.microsoft.com/office/powerpoint/2010/main" val="4087187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p:cNvPicPr>
            <a:picLocks noChangeAspect="1" noChangeArrowheads="1"/>
          </p:cNvPicPr>
          <p:nvPr/>
        </p:nvPicPr>
        <p:blipFill>
          <a:blip r:embed="rId3">
            <a:extLst>
              <a:ext uri="{28A0092B-C50C-407E-A947-70E740481C1C}">
                <a14:useLocalDpi xmlns:a14="http://schemas.microsoft.com/office/drawing/2010/main" val="0"/>
              </a:ext>
            </a:extLst>
          </a:blip>
          <a:srcRect l="9723" r="4031"/>
          <a:stretch>
            <a:fillRect/>
          </a:stretch>
        </p:blipFill>
        <p:spPr bwMode="auto">
          <a:xfrm>
            <a:off x="107950" y="1989138"/>
            <a:ext cx="35433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标题 1"/>
          <p:cNvSpPr>
            <a:spLocks noGrp="1"/>
          </p:cNvSpPr>
          <p:nvPr>
            <p:ph type="title"/>
          </p:nvPr>
        </p:nvSpPr>
        <p:spPr>
          <a:xfrm>
            <a:off x="395288" y="1196975"/>
            <a:ext cx="8229600" cy="719138"/>
          </a:xfrm>
          <a:ln>
            <a:solidFill>
              <a:schemeClr val="tx1"/>
            </a:solidFill>
            <a:miter lim="800000"/>
            <a:headEnd/>
            <a:tailEnd/>
          </a:ln>
        </p:spPr>
        <p:txBody>
          <a:bodyPr/>
          <a:lstStyle/>
          <a:p>
            <a:pPr algn="ctr"/>
            <a:r>
              <a:rPr lang="en-US" altLang="zh-CN" sz="2400" smtClean="0">
                <a:solidFill>
                  <a:srgbClr val="FF0000"/>
                </a:solidFill>
              </a:rPr>
              <a:t>CSRM (</a:t>
            </a:r>
            <a:r>
              <a:rPr lang="en-US" altLang="zh-CN" sz="2400" smtClean="0">
                <a:solidFill>
                  <a:schemeClr val="tx1"/>
                </a:solidFill>
              </a:rPr>
              <a:t>Liu et al.,1999;Bebington, 2003</a:t>
            </a:r>
            <a:r>
              <a:rPr lang="en-US" altLang="zh-CN" sz="2400" smtClean="0">
                <a:solidFill>
                  <a:srgbClr val="FF0000"/>
                </a:solidFill>
              </a:rPr>
              <a:t>) tried to extend SRM to a complex region with a few sub-tectonic regions</a:t>
            </a:r>
            <a:endParaRPr lang="zh-CN" altLang="en-US" sz="2400" smtClean="0">
              <a:solidFill>
                <a:srgbClr val="FF0000"/>
              </a:solidFill>
            </a:endParaRPr>
          </a:p>
        </p:txBody>
      </p:sp>
      <p:sp>
        <p:nvSpPr>
          <p:cNvPr id="12" name="TextBox 11"/>
          <p:cNvSpPr txBox="1"/>
          <p:nvPr/>
        </p:nvSpPr>
        <p:spPr>
          <a:xfrm>
            <a:off x="827088" y="4724400"/>
            <a:ext cx="7848600" cy="1508125"/>
          </a:xfrm>
          <a:prstGeom prst="rect">
            <a:avLst/>
          </a:prstGeom>
          <a:solidFill>
            <a:schemeClr val="accent3"/>
          </a:solidFill>
        </p:spPr>
        <p:txBody>
          <a:bodyPr>
            <a:spAutoFit/>
          </a:bodyPr>
          <a:lstStyle/>
          <a:p>
            <a:pPr algn="ctr" eaLnBrk="1" hangingPunct="1">
              <a:defRPr/>
            </a:pPr>
            <a:r>
              <a:rPr lang="en-US" altLang="zh-CN" sz="2000" dirty="0">
                <a:solidFill>
                  <a:srgbClr val="FF0000"/>
                </a:solidFill>
                <a:latin typeface="Arial" charset="0"/>
              </a:rPr>
              <a:t>Two difficulties: </a:t>
            </a:r>
          </a:p>
          <a:p>
            <a:pPr marL="457200" indent="-457200" eaLnBrk="1" hangingPunct="1">
              <a:buFontTx/>
              <a:buAutoNum type="arabicParenR"/>
              <a:defRPr/>
            </a:pPr>
            <a:r>
              <a:rPr lang="en-US" altLang="zh-CN" sz="1800" dirty="0">
                <a:latin typeface="Arial" charset="0"/>
              </a:rPr>
              <a:t>How to divide  the region into sub-regions reasonably?</a:t>
            </a:r>
          </a:p>
          <a:p>
            <a:pPr marL="457200" indent="-457200" eaLnBrk="1" hangingPunct="1">
              <a:buFontTx/>
              <a:buAutoNum type="arabicParenR"/>
              <a:defRPr/>
            </a:pPr>
            <a:r>
              <a:rPr lang="en-US" altLang="zh-CN" sz="1800" dirty="0">
                <a:latin typeface="Arial" charset="0"/>
              </a:rPr>
              <a:t>How many sub-regions should be divided to ? The more </a:t>
            </a:r>
            <a:r>
              <a:rPr lang="en-US" altLang="zh-CN" sz="1800" dirty="0" err="1">
                <a:latin typeface="Arial" charset="0"/>
              </a:rPr>
              <a:t>subregions</a:t>
            </a:r>
            <a:r>
              <a:rPr lang="en-US" altLang="zh-CN" sz="1800" dirty="0">
                <a:latin typeface="Arial" charset="0"/>
              </a:rPr>
              <a:t> , the more model parameters.  Enough data support    to construct CSRM model with many parameters ?</a:t>
            </a:r>
            <a:endParaRPr lang="zh-CN" altLang="en-US" sz="1800" dirty="0">
              <a:latin typeface="Arial" charset="0"/>
            </a:endParaRPr>
          </a:p>
        </p:txBody>
      </p:sp>
      <p:pic>
        <p:nvPicPr>
          <p:cNvPr id="993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2205038"/>
            <a:ext cx="5257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0325" y="3644900"/>
            <a:ext cx="9083675" cy="431800"/>
          </a:xfrm>
          <a:prstGeom prst="rect">
            <a:avLst/>
          </a:prstGeom>
          <a:solidFill>
            <a:schemeClr val="accent1">
              <a:lumMod val="20000"/>
              <a:lumOff val="80000"/>
            </a:schemeClr>
          </a:solidFill>
        </p:spPr>
        <p:txBody>
          <a:bodyPr>
            <a:spAutoFit/>
          </a:bodyPr>
          <a:lstStyle/>
          <a:p>
            <a:pPr algn="ctr" eaLnBrk="1" hangingPunct="1">
              <a:defRPr/>
            </a:pPr>
            <a:r>
              <a:rPr lang="en-US" altLang="zh-CN" sz="2200" dirty="0">
                <a:solidFill>
                  <a:srgbClr val="FF0000"/>
                </a:solidFill>
                <a:latin typeface="Arial" charset="0"/>
              </a:rPr>
              <a:t>CSRM is not a real Space-time earthquake hazard prediction model  </a:t>
            </a:r>
            <a:endParaRPr lang="zh-CN" altLang="en-US" sz="2200" dirty="0">
              <a:solidFill>
                <a:srgbClr val="FF0000"/>
              </a:solidFill>
              <a:latin typeface="Arial" charset="0"/>
            </a:endParaRPr>
          </a:p>
        </p:txBody>
      </p:sp>
    </p:spTree>
    <p:custDataLst>
      <p:tags r:id="rId1"/>
    </p:custDataLst>
    <p:extLst>
      <p:ext uri="{BB962C8B-B14F-4D97-AF65-F5344CB8AC3E}">
        <p14:creationId xmlns:p14="http://schemas.microsoft.com/office/powerpoint/2010/main" val="2702497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a:xfrm>
            <a:off x="323850" y="1196975"/>
            <a:ext cx="8540750" cy="719138"/>
          </a:xfrm>
        </p:spPr>
        <p:txBody>
          <a:bodyPr/>
          <a:lstStyle/>
          <a:p>
            <a:pPr eaLnBrk="1" hangingPunct="1"/>
            <a:r>
              <a:rPr lang="en-US" altLang="zh-CN" smtClean="0"/>
              <a:t>Non-stationary Possion Model</a:t>
            </a:r>
            <a:endParaRPr lang="zh-CN" altLang="zh-CN" smtClean="0"/>
          </a:p>
        </p:txBody>
      </p:sp>
      <p:sp>
        <p:nvSpPr>
          <p:cNvPr id="190467" name="Rectangle 3"/>
          <p:cNvSpPr>
            <a:spLocks noGrp="1" noRot="1" noChangeArrowheads="1"/>
          </p:cNvSpPr>
          <p:nvPr>
            <p:ph type="body" sz="half" idx="1"/>
          </p:nvPr>
        </p:nvSpPr>
        <p:spPr>
          <a:xfrm>
            <a:off x="611188" y="1989138"/>
            <a:ext cx="5256212" cy="4608512"/>
          </a:xfrm>
        </p:spPr>
        <p:txBody>
          <a:bodyPr/>
          <a:lstStyle/>
          <a:p>
            <a:pPr eaLnBrk="1" hangingPunct="1"/>
            <a:r>
              <a:rPr lang="en-US" altLang="zh-CN" sz="2400" smtClean="0">
                <a:solidFill>
                  <a:srgbClr val="FF0000"/>
                </a:solidFill>
              </a:rPr>
              <a:t>Stress release model</a:t>
            </a:r>
          </a:p>
          <a:p>
            <a:pPr eaLnBrk="1" hangingPunct="1"/>
            <a:endParaRPr lang="en-US" altLang="zh-CN" sz="2400" smtClean="0"/>
          </a:p>
          <a:p>
            <a:pPr eaLnBrk="1" hangingPunct="1"/>
            <a:endParaRPr lang="en-US" altLang="zh-CN" sz="2400" smtClean="0"/>
          </a:p>
          <a:p>
            <a:pPr eaLnBrk="1" hangingPunct="1"/>
            <a:r>
              <a:rPr lang="en-US" altLang="zh-CN" sz="2400" smtClean="0"/>
              <a:t>Coupled stress release model</a:t>
            </a:r>
          </a:p>
          <a:p>
            <a:pPr eaLnBrk="1" hangingPunct="1"/>
            <a:endParaRPr lang="en-US" altLang="zh-CN" sz="2400" smtClean="0"/>
          </a:p>
          <a:p>
            <a:pPr eaLnBrk="1" hangingPunct="1"/>
            <a:endParaRPr lang="en-US" altLang="zh-CN" sz="2400" smtClean="0"/>
          </a:p>
          <a:p>
            <a:pPr eaLnBrk="1" hangingPunct="1"/>
            <a:endParaRPr lang="en-US" altLang="zh-CN" sz="2400" smtClean="0"/>
          </a:p>
          <a:p>
            <a:pPr eaLnBrk="1" hangingPunct="1">
              <a:buFont typeface="Wingdings" panose="05000000000000000000" pitchFamily="2" charset="2"/>
              <a:buNone/>
            </a:pPr>
            <a:r>
              <a:rPr lang="en-US" altLang="zh-CN" sz="2400" smtClean="0"/>
              <a:t>    </a:t>
            </a:r>
            <a:r>
              <a:rPr lang="en-US" altLang="zh-CN" sz="2400" smtClean="0">
                <a:solidFill>
                  <a:schemeClr val="hlink"/>
                </a:solidFill>
              </a:rPr>
              <a:t>Is it the real situation that the stress will all release in a region with a few faults after one earthquake?</a:t>
            </a:r>
          </a:p>
        </p:txBody>
      </p:sp>
      <p:pic>
        <p:nvPicPr>
          <p:cNvPr id="190470" name="Picture 6" descr="figure5"/>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940425" y="1844675"/>
            <a:ext cx="2946400" cy="3063875"/>
          </a:xfrm>
        </p:spPr>
      </p:pic>
      <p:graphicFrame>
        <p:nvGraphicFramePr>
          <p:cNvPr id="101381" name="Object 4"/>
          <p:cNvGraphicFramePr>
            <a:graphicFrameLocks noGrp="1" noChangeAspect="1"/>
          </p:cNvGraphicFramePr>
          <p:nvPr>
            <p:ph sz="half" idx="4294967295"/>
          </p:nvPr>
        </p:nvGraphicFramePr>
        <p:xfrm>
          <a:off x="0" y="2781300"/>
          <a:ext cx="3168650" cy="404813"/>
        </p:xfrm>
        <a:graphic>
          <a:graphicData uri="http://schemas.openxmlformats.org/presentationml/2006/ole">
            <mc:AlternateContent xmlns:mc="http://schemas.openxmlformats.org/markup-compatibility/2006">
              <mc:Choice xmlns:v="urn:schemas-microsoft-com:vml" Requires="v">
                <p:oleObj spid="_x0000_s142434" name="公式" r:id="rId5" imgW="1688367" imgH="215806" progId="Equation.3">
                  <p:embed/>
                </p:oleObj>
              </mc:Choice>
              <mc:Fallback>
                <p:oleObj name="公式" r:id="rId5" imgW="1688367"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81300"/>
                        <a:ext cx="316865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1382" name="Object 5"/>
          <p:cNvGraphicFramePr>
            <a:graphicFrameLocks noGrp="1" noChangeAspect="1"/>
          </p:cNvGraphicFramePr>
          <p:nvPr>
            <p:ph sz="half" idx="4294967295"/>
          </p:nvPr>
        </p:nvGraphicFramePr>
        <p:xfrm>
          <a:off x="0" y="4086225"/>
          <a:ext cx="4679950" cy="406400"/>
        </p:xfrm>
        <a:graphic>
          <a:graphicData uri="http://schemas.openxmlformats.org/presentationml/2006/ole">
            <mc:AlternateContent xmlns:mc="http://schemas.openxmlformats.org/markup-compatibility/2006">
              <mc:Choice xmlns:v="urn:schemas-microsoft-com:vml" Requires="v">
                <p:oleObj spid="_x0000_s142435" name="Equation" r:id="rId7" imgW="2489200" imgH="215900" progId="Equation.3">
                  <p:embed/>
                </p:oleObj>
              </mc:Choice>
              <mc:Fallback>
                <p:oleObj name="Equation" r:id="rId7" imgW="2489200" imgH="215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086225"/>
                        <a:ext cx="46799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0471" name="Rectangle 7"/>
          <p:cNvSpPr>
            <a:spLocks noChangeArrowheads="1"/>
          </p:cNvSpPr>
          <p:nvPr/>
        </p:nvSpPr>
        <p:spPr bwMode="auto">
          <a:xfrm>
            <a:off x="2484438" y="2708275"/>
            <a:ext cx="719137" cy="576263"/>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
        <p:nvSpPr>
          <p:cNvPr id="190472" name="Rectangle 8"/>
          <p:cNvSpPr>
            <a:spLocks noChangeArrowheads="1"/>
          </p:cNvSpPr>
          <p:nvPr/>
        </p:nvSpPr>
        <p:spPr bwMode="auto">
          <a:xfrm>
            <a:off x="2555875" y="4005263"/>
            <a:ext cx="2087563" cy="576262"/>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
        <p:nvSpPr>
          <p:cNvPr id="190473" name="AutoShape 9"/>
          <p:cNvSpPr>
            <a:spLocks noChangeArrowheads="1"/>
          </p:cNvSpPr>
          <p:nvPr/>
        </p:nvSpPr>
        <p:spPr bwMode="auto">
          <a:xfrm>
            <a:off x="6300788" y="5661025"/>
            <a:ext cx="1511300" cy="720725"/>
          </a:xfrm>
          <a:prstGeom prst="wedgeRectCallout">
            <a:avLst>
              <a:gd name="adj1" fmla="val -157565"/>
              <a:gd name="adj2" fmla="val -213875"/>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zh-CN" sz="1800">
              <a:latin typeface="Tahoma" panose="020B0604030504040204" pitchFamily="34" charset="0"/>
            </a:endParaRPr>
          </a:p>
        </p:txBody>
      </p:sp>
      <p:sp>
        <p:nvSpPr>
          <p:cNvPr id="190474" name="Text Box 10"/>
          <p:cNvSpPr txBox="1">
            <a:spLocks noChangeArrowheads="1"/>
          </p:cNvSpPr>
          <p:nvPr/>
        </p:nvSpPr>
        <p:spPr bwMode="auto">
          <a:xfrm>
            <a:off x="6372225" y="5661025"/>
            <a:ext cx="15128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800">
                <a:latin typeface="Tahoma" panose="020B0604030504040204" pitchFamily="34" charset="0"/>
              </a:rPr>
              <a:t>depends on mechanisms</a:t>
            </a:r>
          </a:p>
        </p:txBody>
      </p:sp>
    </p:spTree>
    <p:custDataLst>
      <p:tags r:id="rId2"/>
    </p:custDataLst>
    <p:extLst>
      <p:ext uri="{BB962C8B-B14F-4D97-AF65-F5344CB8AC3E}">
        <p14:creationId xmlns:p14="http://schemas.microsoft.com/office/powerpoint/2010/main" val="27305062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04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04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047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90467">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904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1" grpId="0" animBg="1"/>
      <p:bldP spid="190472" grpId="0" animBg="1"/>
      <p:bldP spid="190473" grpId="0" animBg="1"/>
      <p:bldP spid="19047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20938"/>
            <a:ext cx="29654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2"/>
          <p:cNvSpPr>
            <a:spLocks noGrp="1" noRot="1" noChangeArrowheads="1"/>
          </p:cNvSpPr>
          <p:nvPr>
            <p:ph type="ctrTitle"/>
          </p:nvPr>
        </p:nvSpPr>
        <p:spPr>
          <a:xfrm>
            <a:off x="144463" y="1196975"/>
            <a:ext cx="8748712" cy="647700"/>
          </a:xfrm>
          <a:ln>
            <a:solidFill>
              <a:schemeClr val="tx1"/>
            </a:solidFill>
            <a:miter lim="800000"/>
            <a:headEnd/>
            <a:tailEnd/>
          </a:ln>
        </p:spPr>
        <p:txBody>
          <a:bodyPr/>
          <a:lstStyle/>
          <a:p>
            <a:pPr algn="ctr" eaLnBrk="1" hangingPunct="1"/>
            <a:r>
              <a:rPr lang="en-US" altLang="zh-CN" sz="2800" smtClean="0">
                <a:solidFill>
                  <a:srgbClr val="FF0000"/>
                </a:solidFill>
              </a:rPr>
              <a:t>To extend SRM to a real Space-time prediction model </a:t>
            </a:r>
          </a:p>
        </p:txBody>
      </p:sp>
      <p:sp>
        <p:nvSpPr>
          <p:cNvPr id="6" name="TextBox 5"/>
          <p:cNvSpPr txBox="1">
            <a:spLocks noChangeArrowheads="1"/>
          </p:cNvSpPr>
          <p:nvPr/>
        </p:nvSpPr>
        <p:spPr bwMode="auto">
          <a:xfrm>
            <a:off x="250825" y="2481263"/>
            <a:ext cx="8497888"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panose="05000000000000000000" pitchFamily="2" charset="2"/>
              <a:buChar char="v"/>
            </a:pPr>
            <a:r>
              <a:rPr lang="en-US" altLang="zh-CN" sz="2400"/>
              <a:t> What is the nature of the </a:t>
            </a:r>
            <a:r>
              <a:rPr lang="en-US" altLang="zh-CN" sz="2400">
                <a:solidFill>
                  <a:srgbClr val="FF0000"/>
                </a:solidFill>
              </a:rPr>
              <a:t>SRM</a:t>
            </a:r>
            <a:r>
              <a:rPr lang="en-US" altLang="zh-CN" sz="2400"/>
              <a:t> hazard function  ? </a:t>
            </a:r>
            <a:endParaRPr lang="zh-CN" altLang="en-US" sz="2400"/>
          </a:p>
        </p:txBody>
      </p:sp>
      <p:sp>
        <p:nvSpPr>
          <p:cNvPr id="7" name="TextBox 6"/>
          <p:cNvSpPr txBox="1">
            <a:spLocks noChangeArrowheads="1"/>
          </p:cNvSpPr>
          <p:nvPr/>
        </p:nvSpPr>
        <p:spPr bwMode="auto">
          <a:xfrm>
            <a:off x="539750" y="5876925"/>
            <a:ext cx="86042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panose="05000000000000000000" pitchFamily="2" charset="2"/>
              <a:buChar char="v"/>
            </a:pPr>
            <a:r>
              <a:rPr lang="en-US" altLang="zh-CN" sz="2400"/>
              <a:t> How can the stress level in </a:t>
            </a:r>
            <a:r>
              <a:rPr lang="en-US" altLang="zh-CN" sz="2400">
                <a:solidFill>
                  <a:srgbClr val="FF0000"/>
                </a:solidFill>
              </a:rPr>
              <a:t>SRM </a:t>
            </a:r>
            <a:r>
              <a:rPr lang="en-US" altLang="zh-CN" sz="2400"/>
              <a:t>be represented correctly ? </a:t>
            </a:r>
            <a:endParaRPr lang="zh-CN" altLang="en-US" sz="2400"/>
          </a:p>
        </p:txBody>
      </p:sp>
    </p:spTree>
    <p:custDataLst>
      <p:tags r:id="rId1"/>
    </p:custDataLst>
    <p:extLst>
      <p:ext uri="{BB962C8B-B14F-4D97-AF65-F5344CB8AC3E}">
        <p14:creationId xmlns:p14="http://schemas.microsoft.com/office/powerpoint/2010/main" val="20929004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rrowheads="1"/>
          </p:cNvSpPr>
          <p:nvPr>
            <p:ph type="title"/>
          </p:nvPr>
        </p:nvSpPr>
        <p:spPr>
          <a:xfrm>
            <a:off x="603250" y="-7109"/>
            <a:ext cx="8540750" cy="1143000"/>
          </a:xfrm>
          <a:solidFill>
            <a:schemeClr val="bg1"/>
          </a:solidFill>
        </p:spPr>
        <p:txBody>
          <a:bodyPr/>
          <a:lstStyle/>
          <a:p>
            <a:pPr eaLnBrk="1" hangingPunct="1"/>
            <a:r>
              <a:rPr lang="en-US" altLang="zh-CN" dirty="0" smtClean="0">
                <a:solidFill>
                  <a:schemeClr val="tx1"/>
                </a:solidFill>
              </a:rPr>
              <a:t>Evidence from the laboratory</a:t>
            </a:r>
          </a:p>
        </p:txBody>
      </p:sp>
      <p:sp>
        <p:nvSpPr>
          <p:cNvPr id="192515" name="Rectangle 3"/>
          <p:cNvSpPr>
            <a:spLocks noGrp="1" noRot="1" noChangeArrowheads="1"/>
          </p:cNvSpPr>
          <p:nvPr>
            <p:ph type="body" sz="half" idx="1"/>
          </p:nvPr>
        </p:nvSpPr>
        <p:spPr>
          <a:xfrm>
            <a:off x="971550" y="1916113"/>
            <a:ext cx="7993063" cy="4216400"/>
          </a:xfrm>
        </p:spPr>
        <p:txBody>
          <a:bodyPr/>
          <a:lstStyle/>
          <a:p>
            <a:pPr eaLnBrk="1" hangingPunct="1"/>
            <a:r>
              <a:rPr lang="en-US" altLang="zh-CN" smtClean="0"/>
              <a:t>In static fatigue studies, the data are generally reported as </a:t>
            </a:r>
            <a:r>
              <a:rPr lang="en-US" altLang="zh-CN" smtClean="0">
                <a:solidFill>
                  <a:schemeClr val="hlink"/>
                </a:solidFill>
              </a:rPr>
              <a:t>the mean fracture time</a:t>
            </a:r>
            <a:r>
              <a:rPr lang="en-US" altLang="zh-CN" smtClean="0"/>
              <a:t> &lt;t&gt; (Scholz, 1968)</a:t>
            </a:r>
          </a:p>
          <a:p>
            <a:pPr eaLnBrk="1" hangingPunct="1"/>
            <a:endParaRPr lang="en-US" altLang="zh-CN" smtClean="0"/>
          </a:p>
          <a:p>
            <a:pPr eaLnBrk="1" hangingPunct="1"/>
            <a:endParaRPr lang="en-US" altLang="zh-CN" smtClean="0"/>
          </a:p>
          <a:p>
            <a:pPr eaLnBrk="1" hangingPunct="1"/>
            <a:r>
              <a:rPr lang="en-US" altLang="zh-CN" smtClean="0"/>
              <a:t>The risk function of stress release model</a:t>
            </a:r>
          </a:p>
          <a:p>
            <a:pPr eaLnBrk="1" hangingPunct="1">
              <a:buFont typeface="Wingdings" panose="05000000000000000000" pitchFamily="2" charset="2"/>
              <a:buNone/>
            </a:pPr>
            <a:endParaRPr lang="en-US" altLang="zh-CN" smtClean="0"/>
          </a:p>
          <a:p>
            <a:pPr eaLnBrk="1" hangingPunct="1"/>
            <a:endParaRPr lang="en-US" altLang="zh-CN" smtClean="0"/>
          </a:p>
        </p:txBody>
      </p:sp>
      <p:graphicFrame>
        <p:nvGraphicFramePr>
          <p:cNvPr id="103428" name="Object 4"/>
          <p:cNvGraphicFramePr>
            <a:graphicFrameLocks noGrp="1" noChangeAspect="1"/>
          </p:cNvGraphicFramePr>
          <p:nvPr>
            <p:ph sz="quarter" idx="2"/>
          </p:nvPr>
        </p:nvGraphicFramePr>
        <p:xfrm>
          <a:off x="995363" y="3490913"/>
          <a:ext cx="3449637" cy="615950"/>
        </p:xfrm>
        <a:graphic>
          <a:graphicData uri="http://schemas.openxmlformats.org/presentationml/2006/ole">
            <mc:AlternateContent xmlns:mc="http://schemas.openxmlformats.org/markup-compatibility/2006">
              <mc:Choice xmlns:v="urn:schemas-microsoft-com:vml" Requires="v">
                <p:oleObj spid="_x0000_s143458" name="公式" r:id="rId4" imgW="1422400" imgH="254000" progId="Equation.3">
                  <p:embed/>
                </p:oleObj>
              </mc:Choice>
              <mc:Fallback>
                <p:oleObj name="公式" r:id="rId4" imgW="14224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363" y="3490913"/>
                        <a:ext cx="34496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2517" name="Object 5"/>
          <p:cNvGraphicFramePr>
            <a:graphicFrameLocks noGrp="1" noChangeAspect="1"/>
          </p:cNvGraphicFramePr>
          <p:nvPr>
            <p:ph sz="quarter" idx="3"/>
          </p:nvPr>
        </p:nvGraphicFramePr>
        <p:xfrm>
          <a:off x="1036638" y="4957763"/>
          <a:ext cx="2498725" cy="493712"/>
        </p:xfrm>
        <a:graphic>
          <a:graphicData uri="http://schemas.openxmlformats.org/presentationml/2006/ole">
            <mc:AlternateContent xmlns:mc="http://schemas.openxmlformats.org/markup-compatibility/2006">
              <mc:Choice xmlns:v="urn:schemas-microsoft-com:vml" Requires="v">
                <p:oleObj spid="_x0000_s143459" name="公式" r:id="rId6" imgW="1028254" imgH="203112" progId="Equation.3">
                  <p:embed/>
                </p:oleObj>
              </mc:Choice>
              <mc:Fallback>
                <p:oleObj name="公式" r:id="rId6" imgW="1028254" imgH="203112"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638" y="4957763"/>
                        <a:ext cx="24987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2518" name="Text Box 6"/>
          <p:cNvSpPr txBox="1">
            <a:spLocks noChangeArrowheads="1"/>
          </p:cNvSpPr>
          <p:nvPr/>
        </p:nvSpPr>
        <p:spPr bwMode="auto">
          <a:xfrm>
            <a:off x="1835150" y="5995988"/>
            <a:ext cx="4968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2400">
                <a:solidFill>
                  <a:schemeClr val="hlink"/>
                </a:solidFill>
                <a:latin typeface="Tahoma" panose="020B0604030504040204" pitchFamily="34" charset="0"/>
              </a:rPr>
              <a:t>Num. of the events per time unit</a:t>
            </a:r>
          </a:p>
        </p:txBody>
      </p:sp>
      <p:sp>
        <p:nvSpPr>
          <p:cNvPr id="192519" name="AutoShape 7"/>
          <p:cNvSpPr>
            <a:spLocks noChangeArrowheads="1"/>
          </p:cNvSpPr>
          <p:nvPr/>
        </p:nvSpPr>
        <p:spPr bwMode="auto">
          <a:xfrm>
            <a:off x="1116013" y="5876925"/>
            <a:ext cx="5400675" cy="647700"/>
          </a:xfrm>
          <a:prstGeom prst="wedgeRectCallout">
            <a:avLst>
              <a:gd name="adj1" fmla="val -46542"/>
              <a:gd name="adj2" fmla="val -114977"/>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zh-CN" sz="1800">
              <a:latin typeface="Tahoma" panose="020B0604030504040204" pitchFamily="34" charset="0"/>
            </a:endParaRPr>
          </a:p>
        </p:txBody>
      </p:sp>
      <p:sp>
        <p:nvSpPr>
          <p:cNvPr id="103432" name="Text Box 8"/>
          <p:cNvSpPr txBox="1">
            <a:spLocks noChangeArrowheads="1"/>
          </p:cNvSpPr>
          <p:nvPr/>
        </p:nvSpPr>
        <p:spPr bwMode="auto">
          <a:xfrm>
            <a:off x="6011863" y="3716338"/>
            <a:ext cx="1871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2400">
                <a:latin typeface="Tahoma" panose="020B0604030504040204" pitchFamily="34" charset="0"/>
              </a:rPr>
              <a:t>real stress</a:t>
            </a:r>
          </a:p>
        </p:txBody>
      </p:sp>
      <p:sp>
        <p:nvSpPr>
          <p:cNvPr id="103433" name="AutoShape 9"/>
          <p:cNvSpPr>
            <a:spLocks noChangeArrowheads="1"/>
          </p:cNvSpPr>
          <p:nvPr/>
        </p:nvSpPr>
        <p:spPr bwMode="auto">
          <a:xfrm>
            <a:off x="5724525" y="3789363"/>
            <a:ext cx="2087563" cy="504825"/>
          </a:xfrm>
          <a:prstGeom prst="wedgeRectCallout">
            <a:avLst>
              <a:gd name="adj1" fmla="val -124148"/>
              <a:gd name="adj2" fmla="val -2044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zh-CN" sz="1800">
              <a:latin typeface="Tahoma" panose="020B0604030504040204" pitchFamily="34" charset="0"/>
            </a:endParaRPr>
          </a:p>
        </p:txBody>
      </p:sp>
    </p:spTree>
    <p:custDataLst>
      <p:tags r:id="rId2"/>
    </p:custDataLst>
    <p:extLst>
      <p:ext uri="{BB962C8B-B14F-4D97-AF65-F5344CB8AC3E}">
        <p14:creationId xmlns:p14="http://schemas.microsoft.com/office/powerpoint/2010/main" val="10925947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25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2517"/>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192519"/>
                                        </p:tgtEl>
                                        <p:attrNameLst>
                                          <p:attrName>style.visibility</p:attrName>
                                        </p:attrNameLst>
                                      </p:cBhvr>
                                      <p:to>
                                        <p:strVal val="visible"/>
                                      </p:to>
                                    </p:set>
                                    <p:anim calcmode="lin" valueType="num">
                                      <p:cBhvr additive="base">
                                        <p:cTn id="11" dur="500" fill="hold"/>
                                        <p:tgtEl>
                                          <p:spTgt spid="192519"/>
                                        </p:tgtEl>
                                        <p:attrNameLst>
                                          <p:attrName>ppt_x</p:attrName>
                                        </p:attrNameLst>
                                      </p:cBhvr>
                                      <p:tavLst>
                                        <p:tav tm="0">
                                          <p:val>
                                            <p:strVal val="#ppt_x"/>
                                          </p:val>
                                        </p:tav>
                                        <p:tav tm="100000">
                                          <p:val>
                                            <p:strVal val="#ppt_x"/>
                                          </p:val>
                                        </p:tav>
                                      </p:tavLst>
                                    </p:anim>
                                    <p:anim calcmode="lin" valueType="num">
                                      <p:cBhvr additive="base">
                                        <p:cTn id="12" dur="500" fill="hold"/>
                                        <p:tgtEl>
                                          <p:spTgt spid="1925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2518"/>
                                        </p:tgtEl>
                                        <p:attrNameLst>
                                          <p:attrName>style.visibility</p:attrName>
                                        </p:attrNameLst>
                                      </p:cBhvr>
                                      <p:to>
                                        <p:strVal val="visible"/>
                                      </p:to>
                                    </p:set>
                                    <p:anim calcmode="lin" valueType="num">
                                      <p:cBhvr additive="base">
                                        <p:cTn id="15" dur="500" fill="hold"/>
                                        <p:tgtEl>
                                          <p:spTgt spid="192518"/>
                                        </p:tgtEl>
                                        <p:attrNameLst>
                                          <p:attrName>ppt_x</p:attrName>
                                        </p:attrNameLst>
                                      </p:cBhvr>
                                      <p:tavLst>
                                        <p:tav tm="0">
                                          <p:val>
                                            <p:strVal val="#ppt_x"/>
                                          </p:val>
                                        </p:tav>
                                        <p:tav tm="100000">
                                          <p:val>
                                            <p:strVal val="#ppt_x"/>
                                          </p:val>
                                        </p:tav>
                                      </p:tavLst>
                                    </p:anim>
                                    <p:anim calcmode="lin" valueType="num">
                                      <p:cBhvr additive="base">
                                        <p:cTn id="16" dur="500" fill="hold"/>
                                        <p:tgtEl>
                                          <p:spTgt spid="1925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8" grpId="0"/>
      <p:bldP spid="1925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p:txBody>
          <a:bodyPr/>
          <a:lstStyle/>
          <a:p>
            <a:pPr eaLnBrk="1" hangingPunct="1"/>
            <a:r>
              <a:rPr lang="en-US" altLang="zh-CN" smtClean="0">
                <a:solidFill>
                  <a:schemeClr val="tx1"/>
                </a:solidFill>
              </a:rPr>
              <a:t>Conclusions 1</a:t>
            </a:r>
          </a:p>
        </p:txBody>
      </p:sp>
      <p:sp>
        <p:nvSpPr>
          <p:cNvPr id="104451" name="Rectangle 3"/>
          <p:cNvSpPr>
            <a:spLocks noGrp="1" noRot="1" noChangeArrowheads="1"/>
          </p:cNvSpPr>
          <p:nvPr>
            <p:ph idx="1"/>
          </p:nvPr>
        </p:nvSpPr>
        <p:spPr>
          <a:xfrm>
            <a:off x="971550" y="2017713"/>
            <a:ext cx="7983538" cy="4114800"/>
          </a:xfrm>
        </p:spPr>
        <p:txBody>
          <a:bodyPr/>
          <a:lstStyle/>
          <a:p>
            <a:pPr eaLnBrk="1" hangingPunct="1"/>
            <a:r>
              <a:rPr lang="en-US" altLang="zh-CN" smtClean="0"/>
              <a:t>The hazard function could be an expression of </a:t>
            </a:r>
            <a:r>
              <a:rPr lang="en-US" altLang="zh-CN" smtClean="0">
                <a:solidFill>
                  <a:schemeClr val="hlink"/>
                </a:solidFill>
              </a:rPr>
              <a:t>the static fatigue in the crust</a:t>
            </a:r>
          </a:p>
          <a:p>
            <a:pPr eaLnBrk="1" hangingPunct="1"/>
            <a:endParaRPr lang="en-US" altLang="zh-CN" smtClean="0">
              <a:solidFill>
                <a:schemeClr val="hlink"/>
              </a:solidFill>
            </a:endParaRPr>
          </a:p>
          <a:p>
            <a:pPr eaLnBrk="1" hangingPunct="1"/>
            <a:r>
              <a:rPr lang="en-US" altLang="zh-CN" smtClean="0"/>
              <a:t>The stress level X in the hazard function could be </a:t>
            </a:r>
            <a:r>
              <a:rPr lang="en-US" altLang="zh-CN" smtClean="0">
                <a:solidFill>
                  <a:schemeClr val="hlink"/>
                </a:solidFill>
              </a:rPr>
              <a:t>the real stress</a:t>
            </a:r>
            <a:endParaRPr lang="el-GR" altLang="zh-CN" sz="3600" smtClean="0">
              <a:solidFill>
                <a:schemeClr val="hlink"/>
              </a:solidFill>
              <a:latin typeface="Times New Roman" panose="02020603050405020304" pitchFamily="18" charset="0"/>
            </a:endParaRPr>
          </a:p>
        </p:txBody>
      </p:sp>
    </p:spTree>
    <p:extLst>
      <p:ext uri="{BB962C8B-B14F-4D97-AF65-F5344CB8AC3E}">
        <p14:creationId xmlns:p14="http://schemas.microsoft.com/office/powerpoint/2010/main" val="411089272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rrowheads="1"/>
          </p:cNvSpPr>
          <p:nvPr>
            <p:ph type="ctrTitle"/>
          </p:nvPr>
        </p:nvSpPr>
        <p:spPr>
          <a:xfrm>
            <a:off x="684213" y="1052513"/>
            <a:ext cx="8459787" cy="1462087"/>
          </a:xfrm>
        </p:spPr>
        <p:txBody>
          <a:bodyPr/>
          <a:lstStyle/>
          <a:p>
            <a:pPr eaLnBrk="1" hangingPunct="1"/>
            <a:r>
              <a:rPr lang="en-US" altLang="zh-CN" sz="3600" b="1" smtClean="0">
                <a:solidFill>
                  <a:schemeClr val="tx1"/>
                </a:solidFill>
              </a:rPr>
              <a:t>Upgrading SRM with the co-seismic stress triggering model</a:t>
            </a:r>
          </a:p>
        </p:txBody>
      </p:sp>
      <p:graphicFrame>
        <p:nvGraphicFramePr>
          <p:cNvPr id="105475" name="Object 3"/>
          <p:cNvGraphicFramePr>
            <a:graphicFrameLocks noChangeAspect="1"/>
          </p:cNvGraphicFramePr>
          <p:nvPr/>
        </p:nvGraphicFramePr>
        <p:xfrm>
          <a:off x="142875" y="3362325"/>
          <a:ext cx="8858250" cy="1130300"/>
        </p:xfrm>
        <a:graphic>
          <a:graphicData uri="http://schemas.openxmlformats.org/presentationml/2006/ole">
            <mc:AlternateContent xmlns:mc="http://schemas.openxmlformats.org/markup-compatibility/2006">
              <mc:Choice xmlns:v="urn:schemas-microsoft-com:vml" Requires="v">
                <p:oleObj spid="_x0000_s144482" name="Equation" r:id="rId4" imgW="3594100" imgH="457200" progId="Equation.3">
                  <p:embed/>
                </p:oleObj>
              </mc:Choice>
              <mc:Fallback>
                <p:oleObj name="Equation" r:id="rId4" imgW="35941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3362325"/>
                        <a:ext cx="885825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564" name="Text Box 4"/>
          <p:cNvSpPr txBox="1">
            <a:spLocks noChangeArrowheads="1"/>
          </p:cNvSpPr>
          <p:nvPr/>
        </p:nvSpPr>
        <p:spPr bwMode="auto">
          <a:xfrm>
            <a:off x="4427538" y="4941888"/>
            <a:ext cx="417671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2400">
                <a:latin typeface="Tahoma" panose="020B0604030504040204" pitchFamily="34" charset="0"/>
              </a:rPr>
              <a:t>the induced shear stress on the fault plane due to earthquakes</a:t>
            </a:r>
          </a:p>
        </p:txBody>
      </p:sp>
      <p:sp>
        <p:nvSpPr>
          <p:cNvPr id="194565" name="AutoShape 5"/>
          <p:cNvSpPr>
            <a:spLocks noChangeArrowheads="1"/>
          </p:cNvSpPr>
          <p:nvPr/>
        </p:nvSpPr>
        <p:spPr bwMode="auto">
          <a:xfrm>
            <a:off x="3995738" y="4868863"/>
            <a:ext cx="4679950" cy="1368425"/>
          </a:xfrm>
          <a:prstGeom prst="wedgeRoundRectCallout">
            <a:avLst>
              <a:gd name="adj1" fmla="val 32486"/>
              <a:gd name="adj2" fmla="val -125481"/>
              <a:gd name="adj3" fmla="val 16667"/>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zh-CN" sz="1800">
              <a:latin typeface="Tahoma" panose="020B0604030504040204" pitchFamily="34" charset="0"/>
            </a:endParaRPr>
          </a:p>
        </p:txBody>
      </p:sp>
      <p:graphicFrame>
        <p:nvGraphicFramePr>
          <p:cNvPr id="194566" name="Object 6"/>
          <p:cNvGraphicFramePr>
            <a:graphicFrameLocks noChangeAspect="1"/>
          </p:cNvGraphicFramePr>
          <p:nvPr/>
        </p:nvGraphicFramePr>
        <p:xfrm>
          <a:off x="4211638" y="5373688"/>
          <a:ext cx="4319587" cy="539750"/>
        </p:xfrm>
        <a:graphic>
          <a:graphicData uri="http://schemas.openxmlformats.org/presentationml/2006/ole">
            <mc:AlternateContent xmlns:mc="http://schemas.openxmlformats.org/markup-compatibility/2006">
              <mc:Choice xmlns:v="urn:schemas-microsoft-com:vml" Requires="v">
                <p:oleObj spid="_x0000_s144483" name="公式" r:id="rId6" imgW="1828800" imgH="228600" progId="Equation.3">
                  <p:embed/>
                </p:oleObj>
              </mc:Choice>
              <mc:Fallback>
                <p:oleObj name="公式" r:id="rId6" imgW="18288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638" y="5373688"/>
                        <a:ext cx="4319587"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547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3350" y="2492375"/>
            <a:ext cx="52578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8386387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56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9456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94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4" grpId="0"/>
      <p:bldP spid="19456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标题 1"/>
          <p:cNvSpPr>
            <a:spLocks noGrp="1"/>
          </p:cNvSpPr>
          <p:nvPr>
            <p:ph type="title"/>
          </p:nvPr>
        </p:nvSpPr>
        <p:spPr/>
        <p:txBody>
          <a:bodyPr/>
          <a:lstStyle/>
          <a:p>
            <a:pPr eaLnBrk="1" hangingPunct="1"/>
            <a:r>
              <a:rPr lang="en-US" altLang="zh-CN" smtClean="0">
                <a:solidFill>
                  <a:srgbClr val="FF0000"/>
                </a:solidFill>
              </a:rPr>
              <a:t>How to get</a:t>
            </a:r>
            <a:r>
              <a:rPr lang="en-US" altLang="zh-CN" smtClean="0"/>
              <a:t> g(x,y)</a:t>
            </a:r>
            <a:endParaRPr lang="zh-CN" altLang="en-US" smtClean="0"/>
          </a:p>
        </p:txBody>
      </p:sp>
      <p:sp>
        <p:nvSpPr>
          <p:cNvPr id="106499" name="内容占位符 2"/>
          <p:cNvSpPr>
            <a:spLocks noGrp="1"/>
          </p:cNvSpPr>
          <p:nvPr>
            <p:ph idx="1"/>
          </p:nvPr>
        </p:nvSpPr>
        <p:spPr>
          <a:xfrm>
            <a:off x="250825" y="2205038"/>
            <a:ext cx="8540750" cy="4189412"/>
          </a:xfrm>
        </p:spPr>
        <p:txBody>
          <a:bodyPr/>
          <a:lstStyle/>
          <a:p>
            <a:pPr eaLnBrk="1" hangingPunct="1">
              <a:buFont typeface="Wingdings" panose="05000000000000000000" pitchFamily="2" charset="2"/>
              <a:buNone/>
            </a:pPr>
            <a:r>
              <a:rPr lang="en-US" altLang="zh-CN" smtClean="0"/>
              <a:t>On the long-term, the stress accumulation and release should keep balance for a region, so we can verify:</a:t>
            </a:r>
          </a:p>
          <a:p>
            <a:pPr eaLnBrk="1" hangingPunct="1">
              <a:buFont typeface="Wingdings" panose="05000000000000000000" pitchFamily="2" charset="2"/>
              <a:buNone/>
            </a:pPr>
            <a:r>
              <a:rPr lang="en-US" altLang="zh-CN" smtClean="0"/>
              <a:t> The spatial weight function of our model could be inferred from the spatial distribution function of the regional long-term average seismicity or described by the spatial distribution of the regional background seismicity </a:t>
            </a:r>
          </a:p>
          <a:p>
            <a:pPr eaLnBrk="1" hangingPunct="1">
              <a:buFont typeface="Wingdings" panose="05000000000000000000" pitchFamily="2" charset="2"/>
              <a:buNone/>
            </a:pPr>
            <a:endParaRPr lang="zh-CN" altLang="zh-CN" smtClean="0"/>
          </a:p>
        </p:txBody>
      </p:sp>
    </p:spTree>
    <p:extLst>
      <p:ext uri="{BB962C8B-B14F-4D97-AF65-F5344CB8AC3E}">
        <p14:creationId xmlns:p14="http://schemas.microsoft.com/office/powerpoint/2010/main" val="143405201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a:xfrm>
            <a:off x="395536" y="1391013"/>
            <a:ext cx="8509000" cy="694738"/>
          </a:xfrm>
        </p:spPr>
        <p:txBody>
          <a:bodyPr/>
          <a:lstStyle/>
          <a:p>
            <a:pPr algn="ctr"/>
            <a:r>
              <a:rPr lang="en-US" altLang="zh-CN" sz="3600" dirty="0" smtClean="0">
                <a:solidFill>
                  <a:srgbClr val="FF0000"/>
                </a:solidFill>
              </a:rPr>
              <a:t>Seismic Hazard Analysis—Step 2</a:t>
            </a:r>
            <a:br>
              <a:rPr lang="en-US" altLang="zh-CN" sz="3600" dirty="0" smtClean="0">
                <a:solidFill>
                  <a:srgbClr val="FF0000"/>
                </a:solidFill>
              </a:rPr>
            </a:br>
            <a:r>
              <a:rPr lang="en-US" altLang="zh-CN" sz="3600" dirty="0" smtClean="0">
                <a:solidFill>
                  <a:srgbClr val="FF0000"/>
                </a:solidFill>
              </a:rPr>
              <a:t> </a:t>
            </a:r>
          </a:p>
        </p:txBody>
      </p:sp>
      <p:sp>
        <p:nvSpPr>
          <p:cNvPr id="12" name="等腰三角形 11"/>
          <p:cNvSpPr/>
          <p:nvPr/>
        </p:nvSpPr>
        <p:spPr>
          <a:xfrm>
            <a:off x="7092280" y="2348880"/>
            <a:ext cx="432048" cy="431353"/>
          </a:xfrm>
          <a:prstGeom prst="triangle">
            <a:avLst/>
          </a:prstGeom>
          <a:solidFill>
            <a:srgbClr val="0070C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3" name="直接连接符 12"/>
          <p:cNvCxnSpPr>
            <a:stCxn id="12" idx="2"/>
            <a:endCxn id="14" idx="3"/>
          </p:cNvCxnSpPr>
          <p:nvPr/>
        </p:nvCxnSpPr>
        <p:spPr>
          <a:xfrm flipH="1">
            <a:off x="6445268" y="2780233"/>
            <a:ext cx="647012" cy="15542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6156176" y="4227246"/>
            <a:ext cx="289092" cy="214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任意多边形 19"/>
          <p:cNvSpPr/>
          <p:nvPr/>
        </p:nvSpPr>
        <p:spPr>
          <a:xfrm>
            <a:off x="5232490" y="3849635"/>
            <a:ext cx="2363846" cy="1379565"/>
          </a:xfrm>
          <a:custGeom>
            <a:avLst/>
            <a:gdLst>
              <a:gd name="connsiteX0" fmla="*/ 883920 w 1381361"/>
              <a:gd name="connsiteY0" fmla="*/ 228600 h 1029734"/>
              <a:gd name="connsiteX1" fmla="*/ 883920 w 1381361"/>
              <a:gd name="connsiteY1" fmla="*/ 228600 h 1029734"/>
              <a:gd name="connsiteX2" fmla="*/ 716280 w 1381361"/>
              <a:gd name="connsiteY2" fmla="*/ 76200 h 1029734"/>
              <a:gd name="connsiteX3" fmla="*/ 640080 w 1381361"/>
              <a:gd name="connsiteY3" fmla="*/ 30480 h 1029734"/>
              <a:gd name="connsiteX4" fmla="*/ 533400 w 1381361"/>
              <a:gd name="connsiteY4" fmla="*/ 0 h 1029734"/>
              <a:gd name="connsiteX5" fmla="*/ 137160 w 1381361"/>
              <a:gd name="connsiteY5" fmla="*/ 15240 h 1029734"/>
              <a:gd name="connsiteX6" fmla="*/ 60960 w 1381361"/>
              <a:gd name="connsiteY6" fmla="*/ 45720 h 1029734"/>
              <a:gd name="connsiteX7" fmla="*/ 0 w 1381361"/>
              <a:gd name="connsiteY7" fmla="*/ 182880 h 1029734"/>
              <a:gd name="connsiteX8" fmla="*/ 15240 w 1381361"/>
              <a:gd name="connsiteY8" fmla="*/ 487680 h 1029734"/>
              <a:gd name="connsiteX9" fmla="*/ 45720 w 1381361"/>
              <a:gd name="connsiteY9" fmla="*/ 533400 h 1029734"/>
              <a:gd name="connsiteX10" fmla="*/ 76200 w 1381361"/>
              <a:gd name="connsiteY10" fmla="*/ 594360 h 1029734"/>
              <a:gd name="connsiteX11" fmla="*/ 198120 w 1381361"/>
              <a:gd name="connsiteY11" fmla="*/ 762000 h 1029734"/>
              <a:gd name="connsiteX12" fmla="*/ 411480 w 1381361"/>
              <a:gd name="connsiteY12" fmla="*/ 868680 h 1029734"/>
              <a:gd name="connsiteX13" fmla="*/ 502920 w 1381361"/>
              <a:gd name="connsiteY13" fmla="*/ 914400 h 1029734"/>
              <a:gd name="connsiteX14" fmla="*/ 670560 w 1381361"/>
              <a:gd name="connsiteY14" fmla="*/ 929640 h 1029734"/>
              <a:gd name="connsiteX15" fmla="*/ 762000 w 1381361"/>
              <a:gd name="connsiteY15" fmla="*/ 960120 h 1029734"/>
              <a:gd name="connsiteX16" fmla="*/ 975360 w 1381361"/>
              <a:gd name="connsiteY16" fmla="*/ 990600 h 1029734"/>
              <a:gd name="connsiteX17" fmla="*/ 1021080 w 1381361"/>
              <a:gd name="connsiteY17" fmla="*/ 1005840 h 1029734"/>
              <a:gd name="connsiteX18" fmla="*/ 1356360 w 1381361"/>
              <a:gd name="connsiteY18" fmla="*/ 990600 h 1029734"/>
              <a:gd name="connsiteX19" fmla="*/ 1310640 w 1381361"/>
              <a:gd name="connsiteY19" fmla="*/ 701040 h 1029734"/>
              <a:gd name="connsiteX20" fmla="*/ 1188720 w 1381361"/>
              <a:gd name="connsiteY20" fmla="*/ 487680 h 1029734"/>
              <a:gd name="connsiteX21" fmla="*/ 1097280 w 1381361"/>
              <a:gd name="connsiteY21" fmla="*/ 426720 h 1029734"/>
              <a:gd name="connsiteX22" fmla="*/ 1051560 w 1381361"/>
              <a:gd name="connsiteY22" fmla="*/ 396240 h 1029734"/>
              <a:gd name="connsiteX23" fmla="*/ 914400 w 1381361"/>
              <a:gd name="connsiteY23" fmla="*/ 274320 h 1029734"/>
              <a:gd name="connsiteX24" fmla="*/ 883920 w 1381361"/>
              <a:gd name="connsiteY24" fmla="*/ 228600 h 102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1361" h="1029734">
                <a:moveTo>
                  <a:pt x="883920" y="228600"/>
                </a:moveTo>
                <a:lnTo>
                  <a:pt x="883920" y="228600"/>
                </a:lnTo>
                <a:cubicBezTo>
                  <a:pt x="809367" y="154047"/>
                  <a:pt x="792174" y="126796"/>
                  <a:pt x="716280" y="76200"/>
                </a:cubicBezTo>
                <a:cubicBezTo>
                  <a:pt x="691634" y="59769"/>
                  <a:pt x="667423" y="41873"/>
                  <a:pt x="640080" y="30480"/>
                </a:cubicBezTo>
                <a:cubicBezTo>
                  <a:pt x="605942" y="16256"/>
                  <a:pt x="568960" y="10160"/>
                  <a:pt x="533400" y="0"/>
                </a:cubicBezTo>
                <a:cubicBezTo>
                  <a:pt x="401320" y="5080"/>
                  <a:pt x="268723" y="2508"/>
                  <a:pt x="137160" y="15240"/>
                </a:cubicBezTo>
                <a:cubicBezTo>
                  <a:pt x="109931" y="17875"/>
                  <a:pt x="83221" y="29819"/>
                  <a:pt x="60960" y="45720"/>
                </a:cubicBezTo>
                <a:cubicBezTo>
                  <a:pt x="29262" y="68361"/>
                  <a:pt x="7147" y="161438"/>
                  <a:pt x="0" y="182880"/>
                </a:cubicBezTo>
                <a:cubicBezTo>
                  <a:pt x="5080" y="284480"/>
                  <a:pt x="2083" y="386808"/>
                  <a:pt x="15240" y="487680"/>
                </a:cubicBezTo>
                <a:cubicBezTo>
                  <a:pt x="17609" y="505842"/>
                  <a:pt x="36633" y="517497"/>
                  <a:pt x="45720" y="533400"/>
                </a:cubicBezTo>
                <a:cubicBezTo>
                  <a:pt x="56992" y="553125"/>
                  <a:pt x="64511" y="574879"/>
                  <a:pt x="76200" y="594360"/>
                </a:cubicBezTo>
                <a:cubicBezTo>
                  <a:pt x="88264" y="614467"/>
                  <a:pt x="173715" y="744568"/>
                  <a:pt x="198120" y="762000"/>
                </a:cubicBezTo>
                <a:lnTo>
                  <a:pt x="411480" y="868680"/>
                </a:lnTo>
                <a:cubicBezTo>
                  <a:pt x="441960" y="883920"/>
                  <a:pt x="468982" y="911315"/>
                  <a:pt x="502920" y="914400"/>
                </a:cubicBezTo>
                <a:lnTo>
                  <a:pt x="670560" y="929640"/>
                </a:lnTo>
                <a:cubicBezTo>
                  <a:pt x="701040" y="939800"/>
                  <a:pt x="730068" y="956572"/>
                  <a:pt x="762000" y="960120"/>
                </a:cubicBezTo>
                <a:cubicBezTo>
                  <a:pt x="847349" y="969603"/>
                  <a:pt x="897723" y="971191"/>
                  <a:pt x="975360" y="990600"/>
                </a:cubicBezTo>
                <a:cubicBezTo>
                  <a:pt x="990945" y="994496"/>
                  <a:pt x="1005840" y="1000760"/>
                  <a:pt x="1021080" y="1005840"/>
                </a:cubicBezTo>
                <a:cubicBezTo>
                  <a:pt x="1132840" y="1000760"/>
                  <a:pt x="1279306" y="1071710"/>
                  <a:pt x="1356360" y="990600"/>
                </a:cubicBezTo>
                <a:cubicBezTo>
                  <a:pt x="1423662" y="919756"/>
                  <a:pt x="1336625" y="795237"/>
                  <a:pt x="1310640" y="701040"/>
                </a:cubicBezTo>
                <a:cubicBezTo>
                  <a:pt x="1304067" y="677213"/>
                  <a:pt x="1232300" y="526417"/>
                  <a:pt x="1188720" y="487680"/>
                </a:cubicBezTo>
                <a:cubicBezTo>
                  <a:pt x="1161341" y="463343"/>
                  <a:pt x="1127760" y="447040"/>
                  <a:pt x="1097280" y="426720"/>
                </a:cubicBezTo>
                <a:cubicBezTo>
                  <a:pt x="1082040" y="416560"/>
                  <a:pt x="1064512" y="409192"/>
                  <a:pt x="1051560" y="396240"/>
                </a:cubicBezTo>
                <a:cubicBezTo>
                  <a:pt x="947168" y="291848"/>
                  <a:pt x="995986" y="328710"/>
                  <a:pt x="914400" y="274320"/>
                </a:cubicBezTo>
                <a:cubicBezTo>
                  <a:pt x="897554" y="223781"/>
                  <a:pt x="889000" y="236220"/>
                  <a:pt x="883920" y="2286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1" name="矩形 20"/>
              <p:cNvSpPr/>
              <p:nvPr/>
            </p:nvSpPr>
            <p:spPr>
              <a:xfrm>
                <a:off x="6797825" y="2348880"/>
                <a:ext cx="39645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rPr>
                        <m:t>𝑆</m:t>
                      </m:r>
                    </m:oMath>
                  </m:oMathPara>
                </a14:m>
                <a:endParaRPr lang="zh-CN" altLang="en-US" sz="2000" dirty="0"/>
              </a:p>
            </p:txBody>
          </p:sp>
        </mc:Choice>
        <mc:Fallback xmlns="">
          <p:sp>
            <p:nvSpPr>
              <p:cNvPr id="21" name="矩形 20"/>
              <p:cNvSpPr>
                <a:spLocks noRot="1" noChangeAspect="1" noMove="1" noResize="1" noEditPoints="1" noAdjustHandles="1" noChangeArrowheads="1" noChangeShapeType="1" noTextEdit="1"/>
              </p:cNvSpPr>
              <p:nvPr/>
            </p:nvSpPr>
            <p:spPr>
              <a:xfrm>
                <a:off x="6797825" y="2348880"/>
                <a:ext cx="396455" cy="400110"/>
              </a:xfrm>
              <a:prstGeom prst="rect">
                <a:avLst/>
              </a:prstGeom>
              <a:blipFill rotWithShape="0">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矩形 21"/>
              <p:cNvSpPr/>
              <p:nvPr/>
            </p:nvSpPr>
            <p:spPr>
              <a:xfrm>
                <a:off x="5619263" y="4441731"/>
                <a:ext cx="1534972" cy="4914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𝐸</m:t>
                          </m:r>
                        </m:e>
                        <m:sub>
                          <m:r>
                            <a:rPr lang="en-US" altLang="zh-CN" sz="2400" b="0" i="1" smtClean="0">
                              <a:latin typeface="Cambria Math" panose="02040503050406030204" pitchFamily="18" charset="0"/>
                            </a:rPr>
                            <m:t>𝑗</m:t>
                          </m:r>
                        </m:sub>
                      </m:sSub>
                      <m:r>
                        <a:rPr lang="en-US" altLang="zh-CN" sz="2400" b="0" i="1" smtClean="0">
                          <a:latin typeface="Cambria Math" panose="02040503050406030204" pitchFamily="18" charset="0"/>
                        </a:rPr>
                        <m:t>  </m:t>
                      </m:r>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𝑓</m:t>
                          </m:r>
                        </m:e>
                        <m:sub>
                          <m:r>
                            <a:rPr lang="en-US" altLang="zh-CN" sz="2400" i="1">
                              <a:latin typeface="Cambria Math" panose="02040503050406030204" pitchFamily="18" charset="0"/>
                            </a:rPr>
                            <m:t>𝑀</m:t>
                          </m:r>
                        </m:sub>
                      </m:sSub>
                      <m:d>
                        <m:dPr>
                          <m:ctrlPr>
                            <a:rPr lang="en-US" altLang="zh-CN" sz="2400" i="1">
                              <a:latin typeface="Cambria Math" panose="02040503050406030204" pitchFamily="18" charset="0"/>
                            </a:rPr>
                          </m:ctrlPr>
                        </m:dPr>
                        <m:e>
                          <m:r>
                            <a:rPr lang="en-US" altLang="zh-CN" sz="2400" i="1">
                              <a:latin typeface="Cambria Math" panose="02040503050406030204" pitchFamily="18" charset="0"/>
                            </a:rPr>
                            <m:t>𝑚</m:t>
                          </m:r>
                        </m:e>
                      </m:d>
                    </m:oMath>
                  </m:oMathPara>
                </a14:m>
                <a:endParaRPr lang="zh-CN" altLang="en-US" sz="2400" dirty="0"/>
              </a:p>
            </p:txBody>
          </p:sp>
        </mc:Choice>
        <mc:Fallback xmlns="">
          <p:sp>
            <p:nvSpPr>
              <p:cNvPr id="22" name="矩形 21"/>
              <p:cNvSpPr>
                <a:spLocks noRot="1" noChangeAspect="1" noMove="1" noResize="1" noEditPoints="1" noAdjustHandles="1" noChangeArrowheads="1" noChangeShapeType="1" noTextEdit="1"/>
              </p:cNvSpPr>
              <p:nvPr/>
            </p:nvSpPr>
            <p:spPr>
              <a:xfrm>
                <a:off x="5619263" y="4441731"/>
                <a:ext cx="1534972" cy="491417"/>
              </a:xfrm>
              <a:prstGeom prst="rect">
                <a:avLst/>
              </a:prstGeom>
              <a:blipFill rotWithShape="0">
                <a:blip r:embed="rId3"/>
                <a:stretch>
                  <a:fillRect b="-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矩形 22"/>
              <p:cNvSpPr/>
              <p:nvPr/>
            </p:nvSpPr>
            <p:spPr>
              <a:xfrm>
                <a:off x="6760081" y="3309631"/>
                <a:ext cx="83625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𝑓</m:t>
                          </m:r>
                        </m:e>
                        <m:sub>
                          <m:r>
                            <a:rPr lang="en-US" altLang="zh-CN" sz="2000" b="0" i="1" smtClean="0">
                              <a:latin typeface="Cambria Math" panose="02040503050406030204" pitchFamily="18" charset="0"/>
                            </a:rPr>
                            <m:t>𝑅</m:t>
                          </m:r>
                        </m:sub>
                      </m:sSub>
                      <m:d>
                        <m:dPr>
                          <m:ctrlPr>
                            <a:rPr lang="en-US" altLang="zh-CN" sz="2000" i="1">
                              <a:latin typeface="Cambria Math" panose="02040503050406030204" pitchFamily="18" charset="0"/>
                            </a:rPr>
                          </m:ctrlPr>
                        </m:dPr>
                        <m:e>
                          <m:r>
                            <a:rPr lang="en-US" altLang="zh-CN" sz="2000" b="0" i="1" smtClean="0">
                              <a:latin typeface="Cambria Math" panose="02040503050406030204" pitchFamily="18" charset="0"/>
                            </a:rPr>
                            <m:t>𝑟</m:t>
                          </m:r>
                        </m:e>
                      </m:d>
                    </m:oMath>
                  </m:oMathPara>
                </a14:m>
                <a:endParaRPr lang="zh-CN" altLang="en-US" sz="2000" dirty="0"/>
              </a:p>
            </p:txBody>
          </p:sp>
        </mc:Choice>
        <mc:Fallback xmlns="">
          <p:sp>
            <p:nvSpPr>
              <p:cNvPr id="23" name="矩形 22"/>
              <p:cNvSpPr>
                <a:spLocks noRot="1" noChangeAspect="1" noMove="1" noResize="1" noEditPoints="1" noAdjustHandles="1" noChangeArrowheads="1" noChangeShapeType="1" noTextEdit="1"/>
              </p:cNvSpPr>
              <p:nvPr/>
            </p:nvSpPr>
            <p:spPr>
              <a:xfrm>
                <a:off x="6760081" y="3309631"/>
                <a:ext cx="836255" cy="400110"/>
              </a:xfrm>
              <a:prstGeom prst="rect">
                <a:avLst/>
              </a:prstGeom>
              <a:blipFill rotWithShape="0">
                <a:blip r:embed="rId4"/>
                <a:stretch>
                  <a:fillRect b="-1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p:cNvSpPr txBox="1"/>
              <p:nvPr/>
            </p:nvSpPr>
            <p:spPr>
              <a:xfrm>
                <a:off x="3712576" y="5243015"/>
                <a:ext cx="5256584" cy="1384995"/>
              </a:xfrm>
              <a:prstGeom prst="rect">
                <a:avLst/>
              </a:prstGeom>
              <a:solidFill>
                <a:schemeClr val="accent3"/>
              </a:solidFill>
            </p:spPr>
            <p:txBody>
              <a:bodyPr wrap="square" rtlCol="0">
                <a:spAutoFit/>
              </a:bodyPr>
              <a:lstStyle/>
              <a:p>
                <a:pPr algn="ctr"/>
                <a14:m>
                  <m:oMath xmlns:m="http://schemas.openxmlformats.org/officeDocument/2006/math">
                    <m:sSub>
                      <m:sSubPr>
                        <m:ctrlPr>
                          <a:rPr lang="en-US" altLang="zh-CN" sz="2800" b="1" i="1" smtClean="0">
                            <a:ln/>
                            <a:solidFill>
                              <a:srgbClr val="7030A0"/>
                            </a:solidFill>
                            <a:latin typeface="Cambria Math" panose="02040503050406030204" pitchFamily="18" charset="0"/>
                          </a:rPr>
                        </m:ctrlPr>
                      </m:sSubPr>
                      <m:e>
                        <m:r>
                          <a:rPr lang="en-US" altLang="zh-CN" sz="2800" b="1" i="1">
                            <a:ln/>
                            <a:solidFill>
                              <a:srgbClr val="7030A0"/>
                            </a:solidFill>
                            <a:latin typeface="Cambria Math" panose="02040503050406030204" pitchFamily="18" charset="0"/>
                          </a:rPr>
                          <m:t>𝑴</m:t>
                        </m:r>
                      </m:e>
                      <m:sub>
                        <m:r>
                          <m:rPr>
                            <m:sty m:val="p"/>
                          </m:rPr>
                          <a:rPr lang="en-US" altLang="zh-CN" sz="2800" b="1" i="1">
                            <a:ln/>
                            <a:solidFill>
                              <a:srgbClr val="7030A0"/>
                            </a:solidFill>
                            <a:latin typeface="Cambria Math" panose="02040503050406030204" pitchFamily="18" charset="0"/>
                          </a:rPr>
                          <m:t>max</m:t>
                        </m:r>
                      </m:sub>
                    </m:sSub>
                  </m:oMath>
                </a14:m>
                <a:r>
                  <a:rPr lang="zh-CN" altLang="en-US" sz="2800" b="1" dirty="0">
                    <a:ln/>
                    <a:solidFill>
                      <a:srgbClr val="7030A0"/>
                    </a:solidFill>
                  </a:rPr>
                  <a:t> </a:t>
                </a:r>
                <a:r>
                  <a:rPr lang="en-US" altLang="zh-CN" sz="2800" b="1" dirty="0">
                    <a:ln/>
                    <a:solidFill>
                      <a:srgbClr val="7030A0"/>
                    </a:solidFill>
                  </a:rPr>
                  <a:t>and the possibility of its </a:t>
                </a:r>
                <a:r>
                  <a:rPr lang="en-US" altLang="zh-CN" sz="2800" b="1" dirty="0" smtClean="0">
                    <a:ln/>
                    <a:solidFill>
                      <a:srgbClr val="7030A0"/>
                    </a:solidFill>
                  </a:rPr>
                  <a:t>occurrence in future a few of decades</a:t>
                </a:r>
                <a:endParaRPr lang="en-US" altLang="zh-CN" sz="2800" b="1" dirty="0">
                  <a:ln/>
                  <a:solidFill>
                    <a:schemeClr val="accent4"/>
                  </a:solidFill>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3712576" y="5243015"/>
                <a:ext cx="5256584" cy="1384995"/>
              </a:xfrm>
              <a:prstGeom prst="rect">
                <a:avLst/>
              </a:prstGeom>
              <a:blipFill rotWithShape="0">
                <a:blip r:embed="rId5"/>
                <a:stretch>
                  <a:fillRect l="-348" t="-4405" r="-4060" b="-11454"/>
                </a:stretch>
              </a:blipFill>
            </p:spPr>
            <p:txBody>
              <a:bodyPr/>
              <a:lstStyle/>
              <a:p>
                <a:r>
                  <a:rPr lang="zh-CN" altLang="en-US">
                    <a:noFill/>
                  </a:rPr>
                  <a:t> </a:t>
                </a:r>
              </a:p>
            </p:txBody>
          </p:sp>
        </mc:Fallback>
      </mc:AlternateContent>
      <p:sp>
        <p:nvSpPr>
          <p:cNvPr id="15" name="矩形 14"/>
          <p:cNvSpPr/>
          <p:nvPr/>
        </p:nvSpPr>
        <p:spPr>
          <a:xfrm>
            <a:off x="508613" y="2222961"/>
            <a:ext cx="5115206" cy="1200329"/>
          </a:xfrm>
          <a:prstGeom prst="rect">
            <a:avLst/>
          </a:prstGeom>
          <a:solidFill>
            <a:schemeClr val="bg1"/>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altLang="zh-CN" sz="2400" b="1" dirty="0" smtClean="0">
                <a:ln/>
                <a:solidFill>
                  <a:schemeClr val="accent4"/>
                </a:solidFill>
              </a:rPr>
              <a:t>Estimate the Maximum magnitude and its average re-occurrence time</a:t>
            </a:r>
            <a:r>
              <a:rPr lang="en-US" altLang="zh-CN" sz="2400" b="1" cap="none" spc="0" dirty="0" smtClean="0">
                <a:ln/>
                <a:solidFill>
                  <a:schemeClr val="accent4"/>
                </a:solidFill>
                <a:effectLst/>
              </a:rPr>
              <a:t> for each potential source</a:t>
            </a:r>
          </a:p>
        </p:txBody>
      </p:sp>
    </p:spTree>
    <p:extLst>
      <p:ext uri="{BB962C8B-B14F-4D97-AF65-F5344CB8AC3E}">
        <p14:creationId xmlns:p14="http://schemas.microsoft.com/office/powerpoint/2010/main" val="5886723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8588"/>
            <a:ext cx="9144000"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1980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42492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标题 1"/>
          <p:cNvSpPr>
            <a:spLocks noGrp="1"/>
          </p:cNvSpPr>
          <p:nvPr>
            <p:ph type="title"/>
          </p:nvPr>
        </p:nvSpPr>
        <p:spPr>
          <a:xfrm>
            <a:off x="468313" y="1557338"/>
            <a:ext cx="8229600" cy="685800"/>
          </a:xfrm>
        </p:spPr>
        <p:txBody>
          <a:bodyPr/>
          <a:lstStyle/>
          <a:p>
            <a:pPr eaLnBrk="1" hangingPunct="1"/>
            <a:r>
              <a:rPr lang="en-US" altLang="zh-CN" smtClean="0"/>
              <a:t>g(x,y) inferred from the seismicity data</a:t>
            </a:r>
            <a:endParaRPr lang="zh-CN" altLang="en-US" smtClean="0"/>
          </a:p>
        </p:txBody>
      </p:sp>
      <p:pic>
        <p:nvPicPr>
          <p:cNvPr id="1095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76450" y="2767013"/>
            <a:ext cx="4991100" cy="3152775"/>
          </a:xfrm>
        </p:spPr>
      </p:pic>
    </p:spTree>
    <p:extLst>
      <p:ext uri="{BB962C8B-B14F-4D97-AF65-F5344CB8AC3E}">
        <p14:creationId xmlns:p14="http://schemas.microsoft.com/office/powerpoint/2010/main" val="184814370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rrowheads="1"/>
          </p:cNvSpPr>
          <p:nvPr>
            <p:ph type="title"/>
          </p:nvPr>
        </p:nvSpPr>
        <p:spPr>
          <a:xfrm>
            <a:off x="323850" y="836613"/>
            <a:ext cx="8540750" cy="1143000"/>
          </a:xfrm>
        </p:spPr>
        <p:txBody>
          <a:bodyPr/>
          <a:lstStyle/>
          <a:p>
            <a:pPr eaLnBrk="1" hangingPunct="1"/>
            <a:r>
              <a:rPr lang="en-US" altLang="zh-CN" smtClean="0">
                <a:solidFill>
                  <a:srgbClr val="FF0000"/>
                </a:solidFill>
              </a:rPr>
              <a:t>How to get                             ? </a:t>
            </a:r>
          </a:p>
        </p:txBody>
      </p:sp>
      <p:sp>
        <p:nvSpPr>
          <p:cNvPr id="110595" name="Rectangle 3"/>
          <p:cNvSpPr>
            <a:spLocks noGrp="1" noRot="1" noChangeArrowheads="1"/>
          </p:cNvSpPr>
          <p:nvPr>
            <p:ph type="body" sz="half" idx="1"/>
          </p:nvPr>
        </p:nvSpPr>
        <p:spPr>
          <a:xfrm>
            <a:off x="250825" y="2133600"/>
            <a:ext cx="8234363" cy="4194175"/>
          </a:xfrm>
        </p:spPr>
        <p:txBody>
          <a:bodyPr/>
          <a:lstStyle/>
          <a:p>
            <a:pPr eaLnBrk="1" hangingPunct="1"/>
            <a:r>
              <a:rPr lang="en-US" altLang="zh-CN" smtClean="0"/>
              <a:t>The procedure of Okada (1992, based on static displacement field of the elastic medium triggered by a slip) was used to get induced shear stress</a:t>
            </a:r>
          </a:p>
        </p:txBody>
      </p:sp>
      <p:pic>
        <p:nvPicPr>
          <p:cNvPr id="195589" name="Picture 5" descr="endfigure"/>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l="10605" t="4044" r="7584" b="4996"/>
          <a:stretch>
            <a:fillRect/>
          </a:stretch>
        </p:blipFill>
        <p:spPr>
          <a:xfrm>
            <a:off x="5256213" y="3357563"/>
            <a:ext cx="3887787" cy="3240087"/>
          </a:xfrm>
        </p:spPr>
      </p:pic>
      <p:graphicFrame>
        <p:nvGraphicFramePr>
          <p:cNvPr id="110597" name="Object 4"/>
          <p:cNvGraphicFramePr>
            <a:graphicFrameLocks noGrp="1" noChangeAspect="1"/>
          </p:cNvGraphicFramePr>
          <p:nvPr>
            <p:ph idx="4294967295"/>
          </p:nvPr>
        </p:nvGraphicFramePr>
        <p:xfrm>
          <a:off x="3492500" y="1052513"/>
          <a:ext cx="2568575" cy="925512"/>
        </p:xfrm>
        <a:graphic>
          <a:graphicData uri="http://schemas.openxmlformats.org/presentationml/2006/ole">
            <mc:AlternateContent xmlns:mc="http://schemas.openxmlformats.org/markup-compatibility/2006">
              <mc:Choice xmlns:v="urn:schemas-microsoft-com:vml" Requires="v">
                <p:oleObj spid="_x0000_s145458" name="公式" r:id="rId5" imgW="634725" imgH="228501" progId="Equation.3">
                  <p:embed/>
                </p:oleObj>
              </mc:Choice>
              <mc:Fallback>
                <p:oleObj name="公式" r:id="rId5" imgW="634725"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1052513"/>
                        <a:ext cx="2568575"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41992202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5589"/>
                                        </p:tgtEl>
                                        <p:attrNameLst>
                                          <p:attrName>style.visibility</p:attrName>
                                        </p:attrNameLst>
                                      </p:cBhvr>
                                      <p:to>
                                        <p:strVal val="visible"/>
                                      </p:to>
                                    </p:set>
                                    <p:animEffect transition="in" filter="blinds(horizontal)">
                                      <p:cBhvr>
                                        <p:cTn id="7" dur="500"/>
                                        <p:tgtEl>
                                          <p:spTgt spid="195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301625" y="1125538"/>
            <a:ext cx="8540750" cy="627062"/>
          </a:xfrm>
        </p:spPr>
        <p:txBody>
          <a:bodyPr/>
          <a:lstStyle/>
          <a:p>
            <a:pPr eaLnBrk="1" hangingPunct="1"/>
            <a:r>
              <a:rPr lang="en-US" altLang="zh-CN" smtClean="0">
                <a:solidFill>
                  <a:srgbClr val="FF0000"/>
                </a:solidFill>
              </a:rPr>
              <a:t>How to get the loading term</a:t>
            </a:r>
          </a:p>
        </p:txBody>
      </p:sp>
      <p:graphicFrame>
        <p:nvGraphicFramePr>
          <p:cNvPr id="196611" name="Object 3"/>
          <p:cNvGraphicFramePr>
            <a:graphicFrameLocks noGrp="1" noChangeAspect="1"/>
          </p:cNvGraphicFramePr>
          <p:nvPr>
            <p:ph sz="half" idx="1"/>
          </p:nvPr>
        </p:nvGraphicFramePr>
        <p:xfrm>
          <a:off x="827088" y="3716338"/>
          <a:ext cx="690562" cy="469900"/>
        </p:xfrm>
        <a:graphic>
          <a:graphicData uri="http://schemas.openxmlformats.org/presentationml/2006/ole">
            <mc:AlternateContent xmlns:mc="http://schemas.openxmlformats.org/markup-compatibility/2006">
              <mc:Choice xmlns:v="urn:schemas-microsoft-com:vml" Requires="v">
                <p:oleObj spid="_x0000_s146530" name="公式" r:id="rId4" imgW="317087" imgH="215619" progId="Equation.3">
                  <p:embed/>
                </p:oleObj>
              </mc:Choice>
              <mc:Fallback>
                <p:oleObj name="公式" r:id="rId4" imgW="317087"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3716338"/>
                        <a:ext cx="69056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6648" name="Object 40"/>
          <p:cNvGraphicFramePr>
            <a:graphicFrameLocks noGrp="1" noChangeAspect="1"/>
          </p:cNvGraphicFramePr>
          <p:nvPr>
            <p:ph sz="quarter" idx="2"/>
          </p:nvPr>
        </p:nvGraphicFramePr>
        <p:xfrm>
          <a:off x="3502025" y="1903413"/>
          <a:ext cx="414338" cy="439737"/>
        </p:xfrm>
        <a:graphic>
          <a:graphicData uri="http://schemas.openxmlformats.org/presentationml/2006/ole">
            <mc:AlternateContent xmlns:mc="http://schemas.openxmlformats.org/markup-compatibility/2006">
              <mc:Choice xmlns:v="urn:schemas-microsoft-com:vml" Requires="v">
                <p:oleObj spid="_x0000_s146531" name="公式" r:id="rId6" imgW="203024" imgH="215713" progId="Equation.3">
                  <p:embed/>
                </p:oleObj>
              </mc:Choice>
              <mc:Fallback>
                <p:oleObj name="公式" r:id="rId6" imgW="203024" imgH="2157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2025" y="1903413"/>
                        <a:ext cx="414338"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1621" name="AutoShape 4"/>
          <p:cNvSpPr>
            <a:spLocks noChangeArrowheads="1"/>
          </p:cNvSpPr>
          <p:nvPr/>
        </p:nvSpPr>
        <p:spPr bwMode="auto">
          <a:xfrm>
            <a:off x="1547813" y="2565400"/>
            <a:ext cx="5543550" cy="2592388"/>
          </a:xfrm>
          <a:prstGeom prst="parallelogram">
            <a:avLst>
              <a:gd name="adj" fmla="val 5346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
        <p:nvSpPr>
          <p:cNvPr id="111622" name="Line 5"/>
          <p:cNvSpPr>
            <a:spLocks noChangeShapeType="1"/>
          </p:cNvSpPr>
          <p:nvPr/>
        </p:nvSpPr>
        <p:spPr bwMode="auto">
          <a:xfrm>
            <a:off x="1547813" y="5157788"/>
            <a:ext cx="0" cy="64770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1623" name="Line 6"/>
          <p:cNvSpPr>
            <a:spLocks noChangeShapeType="1"/>
          </p:cNvSpPr>
          <p:nvPr/>
        </p:nvSpPr>
        <p:spPr bwMode="auto">
          <a:xfrm>
            <a:off x="5724525" y="5157788"/>
            <a:ext cx="0" cy="503237"/>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1624" name="Line 7"/>
          <p:cNvSpPr>
            <a:spLocks noChangeShapeType="1"/>
          </p:cNvSpPr>
          <p:nvPr/>
        </p:nvSpPr>
        <p:spPr bwMode="auto">
          <a:xfrm>
            <a:off x="7092950" y="2565400"/>
            <a:ext cx="0" cy="1150938"/>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1625" name="Line 8"/>
          <p:cNvSpPr>
            <a:spLocks noChangeShapeType="1"/>
          </p:cNvSpPr>
          <p:nvPr/>
        </p:nvSpPr>
        <p:spPr bwMode="auto">
          <a:xfrm flipV="1">
            <a:off x="2484438" y="4724400"/>
            <a:ext cx="1008062" cy="3603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1626" name="Line 9"/>
          <p:cNvSpPr>
            <a:spLocks noChangeShapeType="1"/>
          </p:cNvSpPr>
          <p:nvPr/>
        </p:nvSpPr>
        <p:spPr bwMode="auto">
          <a:xfrm flipV="1">
            <a:off x="2987675" y="3068638"/>
            <a:ext cx="1296988" cy="9366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1627" name="Line 10"/>
          <p:cNvSpPr>
            <a:spLocks noChangeShapeType="1"/>
          </p:cNvSpPr>
          <p:nvPr/>
        </p:nvSpPr>
        <p:spPr bwMode="auto">
          <a:xfrm flipH="1">
            <a:off x="5292725" y="3213100"/>
            <a:ext cx="574675" cy="215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1628" name="Line 11"/>
          <p:cNvSpPr>
            <a:spLocks noChangeShapeType="1"/>
          </p:cNvSpPr>
          <p:nvPr/>
        </p:nvSpPr>
        <p:spPr bwMode="auto">
          <a:xfrm>
            <a:off x="4716463" y="4292600"/>
            <a:ext cx="142875" cy="2889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6620" name="Line 12"/>
          <p:cNvSpPr>
            <a:spLocks noChangeShapeType="1"/>
          </p:cNvSpPr>
          <p:nvPr/>
        </p:nvSpPr>
        <p:spPr bwMode="auto">
          <a:xfrm flipH="1" flipV="1">
            <a:off x="4860925" y="4292600"/>
            <a:ext cx="71438" cy="215900"/>
          </a:xfrm>
          <a:prstGeom prst="line">
            <a:avLst/>
          </a:prstGeom>
          <a:noFill/>
          <a:ln w="19050">
            <a:solidFill>
              <a:schemeClr val="tx1"/>
            </a:solidFill>
            <a:round/>
            <a:headEnd/>
            <a:tailEnd type="arrow" w="sm" len="lg"/>
          </a:ln>
          <a:extLst>
            <a:ext uri="{909E8E84-426E-40DD-AFC4-6F175D3DCCD1}">
              <a14:hiddenFill xmlns:a14="http://schemas.microsoft.com/office/drawing/2010/main">
                <a:noFill/>
              </a14:hiddenFill>
            </a:ext>
          </a:extLst>
        </p:spPr>
        <p:txBody>
          <a:bodyPr/>
          <a:lstStyle/>
          <a:p>
            <a:endParaRPr lang="zh-CN" altLang="en-US"/>
          </a:p>
        </p:txBody>
      </p:sp>
      <p:sp>
        <p:nvSpPr>
          <p:cNvPr id="196621" name="Line 13"/>
          <p:cNvSpPr>
            <a:spLocks noChangeShapeType="1"/>
          </p:cNvSpPr>
          <p:nvPr/>
        </p:nvSpPr>
        <p:spPr bwMode="auto">
          <a:xfrm>
            <a:off x="4643438" y="4437063"/>
            <a:ext cx="73025" cy="215900"/>
          </a:xfrm>
          <a:prstGeom prst="line">
            <a:avLst/>
          </a:prstGeom>
          <a:noFill/>
          <a:ln w="19050">
            <a:solidFill>
              <a:schemeClr val="tx1"/>
            </a:solidFill>
            <a:round/>
            <a:headEnd/>
            <a:tailEnd type="arrow" w="sm" len="lg"/>
          </a:ln>
          <a:extLst>
            <a:ext uri="{909E8E84-426E-40DD-AFC4-6F175D3DCCD1}">
              <a14:hiddenFill xmlns:a14="http://schemas.microsoft.com/office/drawing/2010/main">
                <a:noFill/>
              </a14:hiddenFill>
            </a:ext>
          </a:extLst>
        </p:spPr>
        <p:txBody>
          <a:bodyPr/>
          <a:lstStyle/>
          <a:p>
            <a:endParaRPr lang="zh-CN" altLang="en-US"/>
          </a:p>
        </p:txBody>
      </p:sp>
      <p:sp>
        <p:nvSpPr>
          <p:cNvPr id="196622" name="Line 14"/>
          <p:cNvSpPr>
            <a:spLocks noChangeShapeType="1"/>
          </p:cNvSpPr>
          <p:nvPr/>
        </p:nvSpPr>
        <p:spPr bwMode="auto">
          <a:xfrm flipH="1">
            <a:off x="3203575" y="3284538"/>
            <a:ext cx="1081088" cy="720725"/>
          </a:xfrm>
          <a:prstGeom prst="line">
            <a:avLst/>
          </a:prstGeom>
          <a:noFill/>
          <a:ln w="19050">
            <a:solidFill>
              <a:schemeClr val="tx1"/>
            </a:solidFill>
            <a:round/>
            <a:headEnd/>
            <a:tailEnd type="arrow" w="sm" len="lg"/>
          </a:ln>
          <a:extLst>
            <a:ext uri="{909E8E84-426E-40DD-AFC4-6F175D3DCCD1}">
              <a14:hiddenFill xmlns:a14="http://schemas.microsoft.com/office/drawing/2010/main">
                <a:noFill/>
              </a14:hiddenFill>
            </a:ext>
          </a:extLst>
        </p:spPr>
        <p:txBody>
          <a:bodyPr/>
          <a:lstStyle/>
          <a:p>
            <a:endParaRPr lang="zh-CN" altLang="en-US"/>
          </a:p>
        </p:txBody>
      </p:sp>
      <p:sp>
        <p:nvSpPr>
          <p:cNvPr id="196623" name="Line 15"/>
          <p:cNvSpPr>
            <a:spLocks noChangeShapeType="1"/>
          </p:cNvSpPr>
          <p:nvPr/>
        </p:nvSpPr>
        <p:spPr bwMode="auto">
          <a:xfrm flipV="1">
            <a:off x="2987675" y="3068638"/>
            <a:ext cx="1079500" cy="720725"/>
          </a:xfrm>
          <a:prstGeom prst="line">
            <a:avLst/>
          </a:prstGeom>
          <a:noFill/>
          <a:ln w="19050">
            <a:solidFill>
              <a:schemeClr val="tx1"/>
            </a:solidFill>
            <a:round/>
            <a:headEnd/>
            <a:tailEnd type="arrow" w="sm" len="lg"/>
          </a:ln>
          <a:extLst>
            <a:ext uri="{909E8E84-426E-40DD-AFC4-6F175D3DCCD1}">
              <a14:hiddenFill xmlns:a14="http://schemas.microsoft.com/office/drawing/2010/main">
                <a:noFill/>
              </a14:hiddenFill>
            </a:ext>
          </a:extLst>
        </p:spPr>
        <p:txBody>
          <a:bodyPr/>
          <a:lstStyle/>
          <a:p>
            <a:endParaRPr lang="zh-CN" altLang="en-US"/>
          </a:p>
        </p:txBody>
      </p:sp>
      <p:sp>
        <p:nvSpPr>
          <p:cNvPr id="196624" name="Line 16"/>
          <p:cNvSpPr>
            <a:spLocks noChangeShapeType="1"/>
          </p:cNvSpPr>
          <p:nvPr/>
        </p:nvSpPr>
        <p:spPr bwMode="auto">
          <a:xfrm flipH="1">
            <a:off x="5508625" y="3357563"/>
            <a:ext cx="358775" cy="142875"/>
          </a:xfrm>
          <a:prstGeom prst="line">
            <a:avLst/>
          </a:prstGeom>
          <a:noFill/>
          <a:ln w="19050">
            <a:solidFill>
              <a:schemeClr val="tx1"/>
            </a:solidFill>
            <a:round/>
            <a:headEnd/>
            <a:tailEnd type="arrow" w="sm" len="lg"/>
          </a:ln>
          <a:extLst>
            <a:ext uri="{909E8E84-426E-40DD-AFC4-6F175D3DCCD1}">
              <a14:hiddenFill xmlns:a14="http://schemas.microsoft.com/office/drawing/2010/main">
                <a:noFill/>
              </a14:hiddenFill>
            </a:ext>
          </a:extLst>
        </p:spPr>
        <p:txBody>
          <a:bodyPr/>
          <a:lstStyle/>
          <a:p>
            <a:endParaRPr lang="zh-CN" altLang="en-US"/>
          </a:p>
        </p:txBody>
      </p:sp>
      <p:sp>
        <p:nvSpPr>
          <p:cNvPr id="196625" name="Line 17"/>
          <p:cNvSpPr>
            <a:spLocks noChangeShapeType="1"/>
          </p:cNvSpPr>
          <p:nvPr/>
        </p:nvSpPr>
        <p:spPr bwMode="auto">
          <a:xfrm flipV="1">
            <a:off x="5364163" y="3141663"/>
            <a:ext cx="360362" cy="142875"/>
          </a:xfrm>
          <a:prstGeom prst="line">
            <a:avLst/>
          </a:prstGeom>
          <a:noFill/>
          <a:ln w="19050">
            <a:solidFill>
              <a:schemeClr val="tx1"/>
            </a:solidFill>
            <a:round/>
            <a:headEnd/>
            <a:tailEnd type="arrow" w="sm" len="lg"/>
          </a:ln>
          <a:extLst>
            <a:ext uri="{909E8E84-426E-40DD-AFC4-6F175D3DCCD1}">
              <a14:hiddenFill xmlns:a14="http://schemas.microsoft.com/office/drawing/2010/main">
                <a:noFill/>
              </a14:hiddenFill>
            </a:ext>
          </a:extLst>
        </p:spPr>
        <p:txBody>
          <a:bodyPr/>
          <a:lstStyle/>
          <a:p>
            <a:endParaRPr lang="zh-CN" altLang="en-US"/>
          </a:p>
        </p:txBody>
      </p:sp>
      <p:sp>
        <p:nvSpPr>
          <p:cNvPr id="196626" name="Line 18"/>
          <p:cNvSpPr>
            <a:spLocks noChangeShapeType="1"/>
          </p:cNvSpPr>
          <p:nvPr/>
        </p:nvSpPr>
        <p:spPr bwMode="auto">
          <a:xfrm flipH="1">
            <a:off x="2771775" y="4941888"/>
            <a:ext cx="576263" cy="215900"/>
          </a:xfrm>
          <a:prstGeom prst="line">
            <a:avLst/>
          </a:prstGeom>
          <a:noFill/>
          <a:ln w="19050">
            <a:solidFill>
              <a:schemeClr val="tx1"/>
            </a:solidFill>
            <a:round/>
            <a:headEnd/>
            <a:tailEnd type="arrow" w="sm" len="lg"/>
          </a:ln>
          <a:extLst>
            <a:ext uri="{909E8E84-426E-40DD-AFC4-6F175D3DCCD1}">
              <a14:hiddenFill xmlns:a14="http://schemas.microsoft.com/office/drawing/2010/main">
                <a:noFill/>
              </a14:hiddenFill>
            </a:ext>
          </a:extLst>
        </p:spPr>
        <p:txBody>
          <a:bodyPr/>
          <a:lstStyle/>
          <a:p>
            <a:endParaRPr lang="zh-CN" altLang="en-US"/>
          </a:p>
        </p:txBody>
      </p:sp>
      <p:sp>
        <p:nvSpPr>
          <p:cNvPr id="196627" name="Line 19"/>
          <p:cNvSpPr>
            <a:spLocks noChangeShapeType="1"/>
          </p:cNvSpPr>
          <p:nvPr/>
        </p:nvSpPr>
        <p:spPr bwMode="auto">
          <a:xfrm flipV="1">
            <a:off x="2700338" y="4652963"/>
            <a:ext cx="576262" cy="215900"/>
          </a:xfrm>
          <a:prstGeom prst="line">
            <a:avLst/>
          </a:prstGeom>
          <a:noFill/>
          <a:ln w="19050">
            <a:solidFill>
              <a:schemeClr val="tx1"/>
            </a:solidFill>
            <a:round/>
            <a:headEnd/>
            <a:tailEnd type="arrow" w="sm" len="lg"/>
          </a:ln>
          <a:extLst>
            <a:ext uri="{909E8E84-426E-40DD-AFC4-6F175D3DCCD1}">
              <a14:hiddenFill xmlns:a14="http://schemas.microsoft.com/office/drawing/2010/main">
                <a:noFill/>
              </a14:hiddenFill>
            </a:ext>
          </a:extLst>
        </p:spPr>
        <p:txBody>
          <a:bodyPr/>
          <a:lstStyle/>
          <a:p>
            <a:endParaRPr lang="zh-CN" altLang="en-US"/>
          </a:p>
        </p:txBody>
      </p:sp>
      <p:sp>
        <p:nvSpPr>
          <p:cNvPr id="111637" name="AutoShape 20"/>
          <p:cNvSpPr>
            <a:spLocks noChangeArrowheads="1"/>
          </p:cNvSpPr>
          <p:nvPr/>
        </p:nvSpPr>
        <p:spPr bwMode="auto">
          <a:xfrm>
            <a:off x="3492500" y="3429000"/>
            <a:ext cx="215900" cy="215900"/>
          </a:xfrm>
          <a:prstGeom prst="irregularSeal2">
            <a:avLst/>
          </a:prstGeom>
          <a:solidFill>
            <a:schemeClr val="bg1"/>
          </a:solidFill>
          <a:ln w="19050">
            <a:solidFill>
              <a:schemeClr val="tx1"/>
            </a:solidFill>
            <a:miter lim="800000"/>
            <a:headEnd/>
            <a:tailEnd/>
          </a:ln>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
        <p:nvSpPr>
          <p:cNvPr id="111638" name="AutoShape 21"/>
          <p:cNvSpPr>
            <a:spLocks noChangeArrowheads="1"/>
          </p:cNvSpPr>
          <p:nvPr/>
        </p:nvSpPr>
        <p:spPr bwMode="auto">
          <a:xfrm>
            <a:off x="5508625" y="3213100"/>
            <a:ext cx="215900" cy="215900"/>
          </a:xfrm>
          <a:prstGeom prst="irregularSeal2">
            <a:avLst/>
          </a:prstGeom>
          <a:solidFill>
            <a:schemeClr val="bg1"/>
          </a:solidFill>
          <a:ln w="19050">
            <a:solidFill>
              <a:schemeClr val="tx1"/>
            </a:solidFill>
            <a:miter lim="800000"/>
            <a:headEnd/>
            <a:tailEnd/>
          </a:ln>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
        <p:nvSpPr>
          <p:cNvPr id="111639" name="AutoShape 22"/>
          <p:cNvSpPr>
            <a:spLocks noChangeArrowheads="1"/>
          </p:cNvSpPr>
          <p:nvPr/>
        </p:nvSpPr>
        <p:spPr bwMode="auto">
          <a:xfrm>
            <a:off x="2916238" y="4797425"/>
            <a:ext cx="215900" cy="215900"/>
          </a:xfrm>
          <a:prstGeom prst="irregularSeal2">
            <a:avLst/>
          </a:prstGeom>
          <a:solidFill>
            <a:schemeClr val="bg1"/>
          </a:solidFill>
          <a:ln w="19050">
            <a:solidFill>
              <a:schemeClr val="tx1"/>
            </a:solidFill>
            <a:miter lim="800000"/>
            <a:headEnd/>
            <a:tailEnd/>
          </a:ln>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
        <p:nvSpPr>
          <p:cNvPr id="111640" name="AutoShape 23"/>
          <p:cNvSpPr>
            <a:spLocks noChangeArrowheads="1"/>
          </p:cNvSpPr>
          <p:nvPr/>
        </p:nvSpPr>
        <p:spPr bwMode="auto">
          <a:xfrm>
            <a:off x="4714875" y="4364038"/>
            <a:ext cx="144463" cy="144462"/>
          </a:xfrm>
          <a:prstGeom prst="irregularSeal2">
            <a:avLst/>
          </a:prstGeom>
          <a:solidFill>
            <a:schemeClr val="bg1"/>
          </a:solidFill>
          <a:ln w="19050">
            <a:solidFill>
              <a:schemeClr val="tx1"/>
            </a:solidFill>
            <a:miter lim="800000"/>
            <a:headEnd/>
            <a:tailEnd/>
          </a:ln>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
        <p:nvSpPr>
          <p:cNvPr id="111641" name="Line 24"/>
          <p:cNvSpPr>
            <a:spLocks noChangeShapeType="1"/>
          </p:cNvSpPr>
          <p:nvPr/>
        </p:nvSpPr>
        <p:spPr bwMode="auto">
          <a:xfrm>
            <a:off x="1547813" y="5805488"/>
            <a:ext cx="0" cy="719137"/>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1642" name="Line 25"/>
          <p:cNvSpPr>
            <a:spLocks noChangeShapeType="1"/>
          </p:cNvSpPr>
          <p:nvPr/>
        </p:nvSpPr>
        <p:spPr bwMode="auto">
          <a:xfrm>
            <a:off x="5724525" y="5661025"/>
            <a:ext cx="0" cy="936625"/>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1643" name="Line 26"/>
          <p:cNvSpPr>
            <a:spLocks noChangeShapeType="1"/>
          </p:cNvSpPr>
          <p:nvPr/>
        </p:nvSpPr>
        <p:spPr bwMode="auto">
          <a:xfrm>
            <a:off x="7092950" y="3716338"/>
            <a:ext cx="0" cy="2017712"/>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6635" name="AutoShape 27"/>
          <p:cNvSpPr>
            <a:spLocks noChangeArrowheads="1"/>
          </p:cNvSpPr>
          <p:nvPr/>
        </p:nvSpPr>
        <p:spPr bwMode="auto">
          <a:xfrm rot="9600000">
            <a:off x="6300788" y="3357563"/>
            <a:ext cx="647700" cy="1223962"/>
          </a:xfrm>
          <a:prstGeom prst="rightArrow">
            <a:avLst>
              <a:gd name="adj1" fmla="val 50000"/>
              <a:gd name="adj2" fmla="val 25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
        <p:nvSpPr>
          <p:cNvPr id="196636" name="AutoShape 28"/>
          <p:cNvSpPr>
            <a:spLocks noChangeArrowheads="1"/>
          </p:cNvSpPr>
          <p:nvPr/>
        </p:nvSpPr>
        <p:spPr bwMode="auto">
          <a:xfrm rot="6600000">
            <a:off x="3275807" y="5012531"/>
            <a:ext cx="647700" cy="1223963"/>
          </a:xfrm>
          <a:prstGeom prst="rightArrow">
            <a:avLst>
              <a:gd name="adj1" fmla="val 50000"/>
              <a:gd name="adj2" fmla="val 25000"/>
            </a:avLst>
          </a:prstGeom>
          <a:solidFill>
            <a:schemeClr val="bg1"/>
          </a:solidFill>
          <a:ln w="19050">
            <a:solidFill>
              <a:schemeClr val="tx1"/>
            </a:solidFill>
            <a:miter lim="800000"/>
            <a:headEnd/>
            <a:tailEnd/>
          </a:ln>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
        <p:nvSpPr>
          <p:cNvPr id="196637" name="AutoShape 29"/>
          <p:cNvSpPr>
            <a:spLocks noChangeArrowheads="1"/>
          </p:cNvSpPr>
          <p:nvPr/>
        </p:nvSpPr>
        <p:spPr bwMode="auto">
          <a:xfrm rot="-4200000">
            <a:off x="4788694" y="1629569"/>
            <a:ext cx="647700" cy="1223962"/>
          </a:xfrm>
          <a:prstGeom prst="rightArrow">
            <a:avLst>
              <a:gd name="adj1" fmla="val 50000"/>
              <a:gd name="adj2" fmla="val 25000"/>
            </a:avLst>
          </a:prstGeom>
          <a:solidFill>
            <a:schemeClr val="bg1"/>
          </a:solidFill>
          <a:ln w="19050">
            <a:solidFill>
              <a:schemeClr val="tx1"/>
            </a:solidFill>
            <a:miter lim="800000"/>
            <a:headEnd/>
            <a:tailEnd/>
          </a:ln>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
        <p:nvSpPr>
          <p:cNvPr id="196638" name="Line 30"/>
          <p:cNvSpPr>
            <a:spLocks noChangeShapeType="1"/>
          </p:cNvSpPr>
          <p:nvPr/>
        </p:nvSpPr>
        <p:spPr bwMode="auto">
          <a:xfrm flipV="1">
            <a:off x="6372225" y="3284538"/>
            <a:ext cx="2232025" cy="7937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6639" name="Line 31"/>
          <p:cNvSpPr>
            <a:spLocks noChangeShapeType="1"/>
          </p:cNvSpPr>
          <p:nvPr/>
        </p:nvSpPr>
        <p:spPr bwMode="auto">
          <a:xfrm>
            <a:off x="7812088" y="3429000"/>
            <a:ext cx="7191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6640" name="Line 32"/>
          <p:cNvSpPr>
            <a:spLocks noChangeShapeType="1"/>
          </p:cNvSpPr>
          <p:nvPr/>
        </p:nvSpPr>
        <p:spPr bwMode="auto">
          <a:xfrm flipV="1">
            <a:off x="8172450" y="2997200"/>
            <a:ext cx="215900" cy="4333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96641" name="Text Box 33"/>
          <p:cNvSpPr txBox="1">
            <a:spLocks noChangeArrowheads="1"/>
          </p:cNvSpPr>
          <p:nvPr/>
        </p:nvSpPr>
        <p:spPr bwMode="auto">
          <a:xfrm>
            <a:off x="3779838" y="3597275"/>
            <a:ext cx="86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l-GR" altLang="zh-CN" sz="1600" b="1">
                <a:latin typeface="GulimChe" panose="020B0609000101010101" pitchFamily="49" charset="-127"/>
                <a:ea typeface="GulimChe" panose="020B0609000101010101" pitchFamily="49" charset="-127"/>
                <a:cs typeface="Times New Roman" panose="02020603050405020304" pitchFamily="18" charset="0"/>
              </a:rPr>
              <a:t>ρ</a:t>
            </a:r>
            <a:r>
              <a:rPr lang="en-US" altLang="zh-CN" sz="1600" b="1">
                <a:latin typeface="GulimChe" panose="020B0609000101010101" pitchFamily="49" charset="-127"/>
                <a:ea typeface="GulimChe" panose="020B0609000101010101" pitchFamily="49" charset="-127"/>
                <a:cs typeface="Times New Roman" panose="02020603050405020304" pitchFamily="18" charset="0"/>
              </a:rPr>
              <a:t>(x,y)</a:t>
            </a:r>
            <a:endParaRPr lang="el-GR" altLang="zh-CN" sz="1600" b="1">
              <a:latin typeface="GulimChe" panose="020B0609000101010101" pitchFamily="49" charset="-127"/>
              <a:ea typeface="GulimChe" panose="020B0609000101010101" pitchFamily="49" charset="-127"/>
              <a:cs typeface="Times New Roman" panose="02020603050405020304" pitchFamily="18" charset="0"/>
            </a:endParaRPr>
          </a:p>
        </p:txBody>
      </p:sp>
      <p:sp>
        <p:nvSpPr>
          <p:cNvPr id="196642" name="Text Box 34"/>
          <p:cNvSpPr txBox="1">
            <a:spLocks noChangeArrowheads="1"/>
          </p:cNvSpPr>
          <p:nvPr/>
        </p:nvSpPr>
        <p:spPr bwMode="auto">
          <a:xfrm>
            <a:off x="7380288" y="5013325"/>
            <a:ext cx="12239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800" b="1">
                <a:latin typeface="Tahoma" panose="020B0604030504040204" pitchFamily="34" charset="0"/>
              </a:rPr>
              <a:t>azimuth=16.5°</a:t>
            </a:r>
            <a:endParaRPr lang="en-US" altLang="en-US" sz="1800" b="1">
              <a:latin typeface="Tahoma" panose="020B0604030504040204" pitchFamily="34" charset="0"/>
            </a:endParaRPr>
          </a:p>
        </p:txBody>
      </p:sp>
      <p:cxnSp>
        <p:nvCxnSpPr>
          <p:cNvPr id="196643" name="AutoShape 35"/>
          <p:cNvCxnSpPr>
            <a:cxnSpLocks noChangeShapeType="1"/>
          </p:cNvCxnSpPr>
          <p:nvPr/>
        </p:nvCxnSpPr>
        <p:spPr bwMode="auto">
          <a:xfrm rot="-5400000">
            <a:off x="7380287" y="3933826"/>
            <a:ext cx="1584325" cy="4318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6644" name="Line 36"/>
          <p:cNvSpPr>
            <a:spLocks noChangeShapeType="1"/>
          </p:cNvSpPr>
          <p:nvPr/>
        </p:nvSpPr>
        <p:spPr bwMode="auto">
          <a:xfrm flipH="1">
            <a:off x="7956550" y="3429000"/>
            <a:ext cx="21590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11654" name="Line 37"/>
          <p:cNvSpPr>
            <a:spLocks noChangeShapeType="1"/>
          </p:cNvSpPr>
          <p:nvPr/>
        </p:nvSpPr>
        <p:spPr bwMode="auto">
          <a:xfrm>
            <a:off x="8388350" y="3357563"/>
            <a:ext cx="0" cy="71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96646" name="Text Box 38"/>
          <p:cNvSpPr txBox="1">
            <a:spLocks noChangeArrowheads="1"/>
          </p:cNvSpPr>
          <p:nvPr/>
        </p:nvSpPr>
        <p:spPr bwMode="auto">
          <a:xfrm>
            <a:off x="8172450" y="2636838"/>
            <a:ext cx="5032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800" b="1">
                <a:latin typeface="Tahoma" panose="020B0604030504040204" pitchFamily="34" charset="0"/>
              </a:rPr>
              <a:t>N</a:t>
            </a:r>
          </a:p>
        </p:txBody>
      </p:sp>
      <p:sp>
        <p:nvSpPr>
          <p:cNvPr id="196647" name="AutoShape 39"/>
          <p:cNvSpPr>
            <a:spLocks noChangeArrowheads="1"/>
          </p:cNvSpPr>
          <p:nvPr/>
        </p:nvSpPr>
        <p:spPr bwMode="auto">
          <a:xfrm rot="-1200000">
            <a:off x="1619250" y="3141663"/>
            <a:ext cx="647700" cy="1223962"/>
          </a:xfrm>
          <a:prstGeom prst="rightArrow">
            <a:avLst>
              <a:gd name="adj1" fmla="val 50000"/>
              <a:gd name="adj2" fmla="val 25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3200"/>
          </a:p>
        </p:txBody>
      </p:sp>
    </p:spTree>
    <p:custDataLst>
      <p:tags r:id="rId2"/>
    </p:custDataLst>
    <p:extLst>
      <p:ext uri="{BB962C8B-B14F-4D97-AF65-F5344CB8AC3E}">
        <p14:creationId xmlns:p14="http://schemas.microsoft.com/office/powerpoint/2010/main" val="6486046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6635"/>
                                        </p:tgtEl>
                                        <p:attrNameLst>
                                          <p:attrName>style.visibility</p:attrName>
                                        </p:attrNameLst>
                                      </p:cBhvr>
                                      <p:to>
                                        <p:strVal val="visible"/>
                                      </p:to>
                                    </p:set>
                                    <p:anim calcmode="lin" valueType="num">
                                      <p:cBhvr additive="base">
                                        <p:cTn id="7" dur="500" fill="hold"/>
                                        <p:tgtEl>
                                          <p:spTgt spid="196635"/>
                                        </p:tgtEl>
                                        <p:attrNameLst>
                                          <p:attrName>ppt_x</p:attrName>
                                        </p:attrNameLst>
                                      </p:cBhvr>
                                      <p:tavLst>
                                        <p:tav tm="0">
                                          <p:val>
                                            <p:strVal val="1+#ppt_w/2"/>
                                          </p:val>
                                        </p:tav>
                                        <p:tav tm="100000">
                                          <p:val>
                                            <p:strVal val="#ppt_x"/>
                                          </p:val>
                                        </p:tav>
                                      </p:tavLst>
                                    </p:anim>
                                    <p:anim calcmode="lin" valueType="num">
                                      <p:cBhvr additive="base">
                                        <p:cTn id="8" dur="500" fill="hold"/>
                                        <p:tgtEl>
                                          <p:spTgt spid="19663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96638"/>
                                        </p:tgtEl>
                                        <p:attrNameLst>
                                          <p:attrName>style.visibility</p:attrName>
                                        </p:attrNameLst>
                                      </p:cBhvr>
                                      <p:to>
                                        <p:strVal val="visible"/>
                                      </p:to>
                                    </p:set>
                                    <p:anim calcmode="lin" valueType="num">
                                      <p:cBhvr additive="base">
                                        <p:cTn id="11" dur="500" fill="hold"/>
                                        <p:tgtEl>
                                          <p:spTgt spid="196638"/>
                                        </p:tgtEl>
                                        <p:attrNameLst>
                                          <p:attrName>ppt_x</p:attrName>
                                        </p:attrNameLst>
                                      </p:cBhvr>
                                      <p:tavLst>
                                        <p:tav tm="0">
                                          <p:val>
                                            <p:strVal val="1+#ppt_w/2"/>
                                          </p:val>
                                        </p:tav>
                                        <p:tav tm="100000">
                                          <p:val>
                                            <p:strVal val="#ppt_x"/>
                                          </p:val>
                                        </p:tav>
                                      </p:tavLst>
                                    </p:anim>
                                    <p:anim calcmode="lin" valueType="num">
                                      <p:cBhvr additive="base">
                                        <p:cTn id="12" dur="500" fill="hold"/>
                                        <p:tgtEl>
                                          <p:spTgt spid="19663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96644"/>
                                        </p:tgtEl>
                                        <p:attrNameLst>
                                          <p:attrName>style.visibility</p:attrName>
                                        </p:attrNameLst>
                                      </p:cBhvr>
                                      <p:to>
                                        <p:strVal val="visible"/>
                                      </p:to>
                                    </p:set>
                                    <p:anim calcmode="lin" valueType="num">
                                      <p:cBhvr additive="base">
                                        <p:cTn id="15" dur="500" fill="hold"/>
                                        <p:tgtEl>
                                          <p:spTgt spid="196644"/>
                                        </p:tgtEl>
                                        <p:attrNameLst>
                                          <p:attrName>ppt_x</p:attrName>
                                        </p:attrNameLst>
                                      </p:cBhvr>
                                      <p:tavLst>
                                        <p:tav tm="0">
                                          <p:val>
                                            <p:strVal val="1+#ppt_w/2"/>
                                          </p:val>
                                        </p:tav>
                                        <p:tav tm="100000">
                                          <p:val>
                                            <p:strVal val="#ppt_x"/>
                                          </p:val>
                                        </p:tav>
                                      </p:tavLst>
                                    </p:anim>
                                    <p:anim calcmode="lin" valueType="num">
                                      <p:cBhvr additive="base">
                                        <p:cTn id="16" dur="500" fill="hold"/>
                                        <p:tgtEl>
                                          <p:spTgt spid="19664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96639"/>
                                        </p:tgtEl>
                                        <p:attrNameLst>
                                          <p:attrName>style.visibility</p:attrName>
                                        </p:attrNameLst>
                                      </p:cBhvr>
                                      <p:to>
                                        <p:strVal val="visible"/>
                                      </p:to>
                                    </p:set>
                                    <p:anim calcmode="lin" valueType="num">
                                      <p:cBhvr additive="base">
                                        <p:cTn id="19" dur="500" fill="hold"/>
                                        <p:tgtEl>
                                          <p:spTgt spid="196639"/>
                                        </p:tgtEl>
                                        <p:attrNameLst>
                                          <p:attrName>ppt_x</p:attrName>
                                        </p:attrNameLst>
                                      </p:cBhvr>
                                      <p:tavLst>
                                        <p:tav tm="0">
                                          <p:val>
                                            <p:strVal val="1+#ppt_w/2"/>
                                          </p:val>
                                        </p:tav>
                                        <p:tav tm="100000">
                                          <p:val>
                                            <p:strVal val="#ppt_x"/>
                                          </p:val>
                                        </p:tav>
                                      </p:tavLst>
                                    </p:anim>
                                    <p:anim calcmode="lin" valueType="num">
                                      <p:cBhvr additive="base">
                                        <p:cTn id="20" dur="500" fill="hold"/>
                                        <p:tgtEl>
                                          <p:spTgt spid="19663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96640"/>
                                        </p:tgtEl>
                                        <p:attrNameLst>
                                          <p:attrName>style.visibility</p:attrName>
                                        </p:attrNameLst>
                                      </p:cBhvr>
                                      <p:to>
                                        <p:strVal val="visible"/>
                                      </p:to>
                                    </p:set>
                                    <p:anim calcmode="lin" valueType="num">
                                      <p:cBhvr additive="base">
                                        <p:cTn id="23" dur="500" fill="hold"/>
                                        <p:tgtEl>
                                          <p:spTgt spid="196640"/>
                                        </p:tgtEl>
                                        <p:attrNameLst>
                                          <p:attrName>ppt_x</p:attrName>
                                        </p:attrNameLst>
                                      </p:cBhvr>
                                      <p:tavLst>
                                        <p:tav tm="0">
                                          <p:val>
                                            <p:strVal val="1+#ppt_w/2"/>
                                          </p:val>
                                        </p:tav>
                                        <p:tav tm="100000">
                                          <p:val>
                                            <p:strVal val="#ppt_x"/>
                                          </p:val>
                                        </p:tav>
                                      </p:tavLst>
                                    </p:anim>
                                    <p:anim calcmode="lin" valueType="num">
                                      <p:cBhvr additive="base">
                                        <p:cTn id="24" dur="500" fill="hold"/>
                                        <p:tgtEl>
                                          <p:spTgt spid="196640"/>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96646"/>
                                        </p:tgtEl>
                                        <p:attrNameLst>
                                          <p:attrName>style.visibility</p:attrName>
                                        </p:attrNameLst>
                                      </p:cBhvr>
                                      <p:to>
                                        <p:strVal val="visible"/>
                                      </p:to>
                                    </p:set>
                                    <p:anim calcmode="lin" valueType="num">
                                      <p:cBhvr additive="base">
                                        <p:cTn id="27" dur="500" fill="hold"/>
                                        <p:tgtEl>
                                          <p:spTgt spid="196646"/>
                                        </p:tgtEl>
                                        <p:attrNameLst>
                                          <p:attrName>ppt_x</p:attrName>
                                        </p:attrNameLst>
                                      </p:cBhvr>
                                      <p:tavLst>
                                        <p:tav tm="0">
                                          <p:val>
                                            <p:strVal val="1+#ppt_w/2"/>
                                          </p:val>
                                        </p:tav>
                                        <p:tav tm="100000">
                                          <p:val>
                                            <p:strVal val="#ppt_x"/>
                                          </p:val>
                                        </p:tav>
                                      </p:tavLst>
                                    </p:anim>
                                    <p:anim calcmode="lin" valueType="num">
                                      <p:cBhvr additive="base">
                                        <p:cTn id="28" dur="500" fill="hold"/>
                                        <p:tgtEl>
                                          <p:spTgt spid="196646"/>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96643"/>
                                        </p:tgtEl>
                                        <p:attrNameLst>
                                          <p:attrName>style.visibility</p:attrName>
                                        </p:attrNameLst>
                                      </p:cBhvr>
                                      <p:to>
                                        <p:strVal val="visible"/>
                                      </p:to>
                                    </p:set>
                                    <p:anim calcmode="lin" valueType="num">
                                      <p:cBhvr additive="base">
                                        <p:cTn id="31" dur="500" fill="hold"/>
                                        <p:tgtEl>
                                          <p:spTgt spid="196643"/>
                                        </p:tgtEl>
                                        <p:attrNameLst>
                                          <p:attrName>ppt_x</p:attrName>
                                        </p:attrNameLst>
                                      </p:cBhvr>
                                      <p:tavLst>
                                        <p:tav tm="0">
                                          <p:val>
                                            <p:strVal val="1+#ppt_w/2"/>
                                          </p:val>
                                        </p:tav>
                                        <p:tav tm="100000">
                                          <p:val>
                                            <p:strVal val="#ppt_x"/>
                                          </p:val>
                                        </p:tav>
                                      </p:tavLst>
                                    </p:anim>
                                    <p:anim calcmode="lin" valueType="num">
                                      <p:cBhvr additive="base">
                                        <p:cTn id="32" dur="500" fill="hold"/>
                                        <p:tgtEl>
                                          <p:spTgt spid="19664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96642"/>
                                        </p:tgtEl>
                                        <p:attrNameLst>
                                          <p:attrName>style.visibility</p:attrName>
                                        </p:attrNameLst>
                                      </p:cBhvr>
                                      <p:to>
                                        <p:strVal val="visible"/>
                                      </p:to>
                                    </p:set>
                                    <p:anim calcmode="lin" valueType="num">
                                      <p:cBhvr additive="base">
                                        <p:cTn id="35" dur="500" fill="hold"/>
                                        <p:tgtEl>
                                          <p:spTgt spid="196642"/>
                                        </p:tgtEl>
                                        <p:attrNameLst>
                                          <p:attrName>ppt_x</p:attrName>
                                        </p:attrNameLst>
                                      </p:cBhvr>
                                      <p:tavLst>
                                        <p:tav tm="0">
                                          <p:val>
                                            <p:strVal val="1+#ppt_w/2"/>
                                          </p:val>
                                        </p:tav>
                                        <p:tav tm="100000">
                                          <p:val>
                                            <p:strVal val="#ppt_x"/>
                                          </p:val>
                                        </p:tav>
                                      </p:tavLst>
                                    </p:anim>
                                    <p:anim calcmode="lin" valueType="num">
                                      <p:cBhvr additive="base">
                                        <p:cTn id="36" dur="500" fill="hold"/>
                                        <p:tgtEl>
                                          <p:spTgt spid="19664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96647"/>
                                        </p:tgtEl>
                                        <p:attrNameLst>
                                          <p:attrName>style.visibility</p:attrName>
                                        </p:attrNameLst>
                                      </p:cBhvr>
                                      <p:to>
                                        <p:strVal val="visible"/>
                                      </p:to>
                                    </p:set>
                                    <p:anim calcmode="lin" valueType="num">
                                      <p:cBhvr additive="base">
                                        <p:cTn id="39" dur="500" fill="hold"/>
                                        <p:tgtEl>
                                          <p:spTgt spid="196647"/>
                                        </p:tgtEl>
                                        <p:attrNameLst>
                                          <p:attrName>ppt_x</p:attrName>
                                        </p:attrNameLst>
                                      </p:cBhvr>
                                      <p:tavLst>
                                        <p:tav tm="0">
                                          <p:val>
                                            <p:strVal val="0-#ppt_w/2"/>
                                          </p:val>
                                        </p:tav>
                                        <p:tav tm="100000">
                                          <p:val>
                                            <p:strVal val="#ppt_x"/>
                                          </p:val>
                                        </p:tav>
                                      </p:tavLst>
                                    </p:anim>
                                    <p:anim calcmode="lin" valueType="num">
                                      <p:cBhvr additive="base">
                                        <p:cTn id="40" dur="500" fill="hold"/>
                                        <p:tgtEl>
                                          <p:spTgt spid="196647"/>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96611"/>
                                        </p:tgtEl>
                                        <p:attrNameLst>
                                          <p:attrName>style.visibility</p:attrName>
                                        </p:attrNameLst>
                                      </p:cBhvr>
                                      <p:to>
                                        <p:strVal val="visible"/>
                                      </p:to>
                                    </p:set>
                                    <p:anim calcmode="lin" valueType="num">
                                      <p:cBhvr additive="base">
                                        <p:cTn id="43" dur="500" fill="hold"/>
                                        <p:tgtEl>
                                          <p:spTgt spid="196611"/>
                                        </p:tgtEl>
                                        <p:attrNameLst>
                                          <p:attrName>ppt_x</p:attrName>
                                        </p:attrNameLst>
                                      </p:cBhvr>
                                      <p:tavLst>
                                        <p:tav tm="0">
                                          <p:val>
                                            <p:strVal val="0-#ppt_w/2"/>
                                          </p:val>
                                        </p:tav>
                                        <p:tav tm="100000">
                                          <p:val>
                                            <p:strVal val="#ppt_x"/>
                                          </p:val>
                                        </p:tav>
                                      </p:tavLst>
                                    </p:anim>
                                    <p:anim calcmode="lin" valueType="num">
                                      <p:cBhvr additive="base">
                                        <p:cTn id="44" dur="500" fill="hold"/>
                                        <p:tgtEl>
                                          <p:spTgt spid="196611"/>
                                        </p:tgtEl>
                                        <p:attrNameLst>
                                          <p:attrName>ppt_y</p:attrName>
                                        </p:attrNameLst>
                                      </p:cBhvr>
                                      <p:tavLst>
                                        <p:tav tm="0">
                                          <p:val>
                                            <p:strVal val="#ppt_y"/>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196637"/>
                                        </p:tgtEl>
                                        <p:attrNameLst>
                                          <p:attrName>style.visibility</p:attrName>
                                        </p:attrNameLst>
                                      </p:cBhvr>
                                      <p:to>
                                        <p:strVal val="visible"/>
                                      </p:to>
                                    </p:set>
                                    <p:anim calcmode="lin" valueType="num">
                                      <p:cBhvr additive="base">
                                        <p:cTn id="47" dur="500" fill="hold"/>
                                        <p:tgtEl>
                                          <p:spTgt spid="196637"/>
                                        </p:tgtEl>
                                        <p:attrNameLst>
                                          <p:attrName>ppt_x</p:attrName>
                                        </p:attrNameLst>
                                      </p:cBhvr>
                                      <p:tavLst>
                                        <p:tav tm="0">
                                          <p:val>
                                            <p:strVal val="#ppt_x"/>
                                          </p:val>
                                        </p:tav>
                                        <p:tav tm="100000">
                                          <p:val>
                                            <p:strVal val="#ppt_x"/>
                                          </p:val>
                                        </p:tav>
                                      </p:tavLst>
                                    </p:anim>
                                    <p:anim calcmode="lin" valueType="num">
                                      <p:cBhvr additive="base">
                                        <p:cTn id="48" dur="500" fill="hold"/>
                                        <p:tgtEl>
                                          <p:spTgt spid="196637"/>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196648"/>
                                        </p:tgtEl>
                                        <p:attrNameLst>
                                          <p:attrName>style.visibility</p:attrName>
                                        </p:attrNameLst>
                                      </p:cBhvr>
                                      <p:to>
                                        <p:strVal val="visible"/>
                                      </p:to>
                                    </p:set>
                                    <p:anim calcmode="lin" valueType="num">
                                      <p:cBhvr additive="base">
                                        <p:cTn id="51" dur="500" fill="hold"/>
                                        <p:tgtEl>
                                          <p:spTgt spid="196648"/>
                                        </p:tgtEl>
                                        <p:attrNameLst>
                                          <p:attrName>ppt_x</p:attrName>
                                        </p:attrNameLst>
                                      </p:cBhvr>
                                      <p:tavLst>
                                        <p:tav tm="0">
                                          <p:val>
                                            <p:strVal val="#ppt_x"/>
                                          </p:val>
                                        </p:tav>
                                        <p:tav tm="100000">
                                          <p:val>
                                            <p:strVal val="#ppt_x"/>
                                          </p:val>
                                        </p:tav>
                                      </p:tavLst>
                                    </p:anim>
                                    <p:anim calcmode="lin" valueType="num">
                                      <p:cBhvr additive="base">
                                        <p:cTn id="52" dur="500" fill="hold"/>
                                        <p:tgtEl>
                                          <p:spTgt spid="196648"/>
                                        </p:tgtEl>
                                        <p:attrNameLst>
                                          <p:attrName>ppt_y</p:attrName>
                                        </p:attrNameLst>
                                      </p:cBhvr>
                                      <p:tavLst>
                                        <p:tav tm="0">
                                          <p:val>
                                            <p:strVal val="0-#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6636"/>
                                        </p:tgtEl>
                                        <p:attrNameLst>
                                          <p:attrName>style.visibility</p:attrName>
                                        </p:attrNameLst>
                                      </p:cBhvr>
                                      <p:to>
                                        <p:strVal val="visible"/>
                                      </p:to>
                                    </p:set>
                                    <p:anim calcmode="lin" valueType="num">
                                      <p:cBhvr additive="base">
                                        <p:cTn id="55" dur="500" fill="hold"/>
                                        <p:tgtEl>
                                          <p:spTgt spid="196636"/>
                                        </p:tgtEl>
                                        <p:attrNameLst>
                                          <p:attrName>ppt_x</p:attrName>
                                        </p:attrNameLst>
                                      </p:cBhvr>
                                      <p:tavLst>
                                        <p:tav tm="0">
                                          <p:val>
                                            <p:strVal val="#ppt_x"/>
                                          </p:val>
                                        </p:tav>
                                        <p:tav tm="100000">
                                          <p:val>
                                            <p:strVal val="#ppt_x"/>
                                          </p:val>
                                        </p:tav>
                                      </p:tavLst>
                                    </p:anim>
                                    <p:anim calcmode="lin" valueType="num">
                                      <p:cBhvr additive="base">
                                        <p:cTn id="56" dur="500" fill="hold"/>
                                        <p:tgtEl>
                                          <p:spTgt spid="196636"/>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66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66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66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662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9662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966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966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9662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966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20" grpId="0" animBg="1"/>
      <p:bldP spid="196621" grpId="0" animBg="1"/>
      <p:bldP spid="196622" grpId="0" animBg="1"/>
      <p:bldP spid="196623" grpId="0" animBg="1"/>
      <p:bldP spid="196624" grpId="0" animBg="1"/>
      <p:bldP spid="196625" grpId="0" animBg="1"/>
      <p:bldP spid="196626" grpId="0" animBg="1"/>
      <p:bldP spid="196627" grpId="0" animBg="1"/>
      <p:bldP spid="196635" grpId="0" animBg="1"/>
      <p:bldP spid="196636" grpId="0" animBg="1"/>
      <p:bldP spid="196637" grpId="0" animBg="1"/>
      <p:bldP spid="196638" grpId="0" animBg="1"/>
      <p:bldP spid="196639" grpId="0" animBg="1"/>
      <p:bldP spid="196640" grpId="0" animBg="1"/>
      <p:bldP spid="196641" grpId="0"/>
      <p:bldP spid="196642" grpId="0"/>
      <p:bldP spid="196644" grpId="0" animBg="1"/>
      <p:bldP spid="196646" grpId="0"/>
      <p:bldP spid="19664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rrowheads="1"/>
          </p:cNvSpPr>
          <p:nvPr>
            <p:ph type="title"/>
          </p:nvPr>
        </p:nvSpPr>
        <p:spPr>
          <a:xfrm>
            <a:off x="323850" y="1268413"/>
            <a:ext cx="8540750" cy="915987"/>
          </a:xfrm>
        </p:spPr>
        <p:txBody>
          <a:bodyPr/>
          <a:lstStyle/>
          <a:p>
            <a:pPr eaLnBrk="1" hangingPunct="1"/>
            <a:r>
              <a:rPr lang="en-US" altLang="zh-CN" smtClean="0">
                <a:solidFill>
                  <a:schemeClr val="tx1"/>
                </a:solidFill>
              </a:rPr>
              <a:t>Historic catalogue from 1300 to 1997 in North China</a:t>
            </a:r>
          </a:p>
        </p:txBody>
      </p:sp>
      <p:pic>
        <p:nvPicPr>
          <p:cNvPr id="112643"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01625" y="2362200"/>
            <a:ext cx="4194175" cy="3279775"/>
          </a:xfrm>
        </p:spPr>
      </p:pic>
      <p:graphicFrame>
        <p:nvGraphicFramePr>
          <p:cNvPr id="197636" name="Object 4"/>
          <p:cNvGraphicFramePr>
            <a:graphicFrameLocks noGrp="1" noChangeAspect="1"/>
          </p:cNvGraphicFramePr>
          <p:nvPr>
            <p:ph sz="quarter" idx="2"/>
          </p:nvPr>
        </p:nvGraphicFramePr>
        <p:xfrm>
          <a:off x="4716463" y="3500438"/>
          <a:ext cx="4194175" cy="1285875"/>
        </p:xfrm>
        <a:graphic>
          <a:graphicData uri="http://schemas.openxmlformats.org/presentationml/2006/ole">
            <mc:AlternateContent xmlns:mc="http://schemas.openxmlformats.org/markup-compatibility/2006">
              <mc:Choice xmlns:v="urn:schemas-microsoft-com:vml" Requires="v">
                <p:oleObj spid="_x0000_s147554" name="位图图像" r:id="rId5" imgW="6780952" imgH="2542857" progId="PBrush">
                  <p:embed/>
                </p:oleObj>
              </mc:Choice>
              <mc:Fallback>
                <p:oleObj name="位图图像" r:id="rId5" imgW="6780952" imgH="2542857"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3500438"/>
                        <a:ext cx="41941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7639" name="Object 7"/>
          <p:cNvGraphicFramePr>
            <a:graphicFrameLocks noGrp="1" noChangeAspect="1"/>
          </p:cNvGraphicFramePr>
          <p:nvPr>
            <p:ph sz="quarter" idx="3"/>
          </p:nvPr>
        </p:nvGraphicFramePr>
        <p:xfrm>
          <a:off x="4572000" y="5732463"/>
          <a:ext cx="4271963" cy="576262"/>
        </p:xfrm>
        <a:graphic>
          <a:graphicData uri="http://schemas.openxmlformats.org/presentationml/2006/ole">
            <mc:AlternateContent xmlns:mc="http://schemas.openxmlformats.org/markup-compatibility/2006">
              <mc:Choice xmlns:v="urn:schemas-microsoft-com:vml" Requires="v">
                <p:oleObj spid="_x0000_s147555" name="Equation" r:id="rId7" imgW="3530600" imgH="482600" progId="Equation.3">
                  <p:embed/>
                </p:oleObj>
              </mc:Choice>
              <mc:Fallback>
                <p:oleObj name="Equation" r:id="rId7" imgW="35306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732463"/>
                        <a:ext cx="4271963" cy="5762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646" name="Text Box 5"/>
          <p:cNvSpPr txBox="1">
            <a:spLocks noChangeArrowheads="1"/>
          </p:cNvSpPr>
          <p:nvPr/>
        </p:nvSpPr>
        <p:spPr bwMode="auto">
          <a:xfrm>
            <a:off x="5724525" y="2133600"/>
            <a:ext cx="12239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800">
                <a:latin typeface="Tahoma" panose="020B0604030504040204" pitchFamily="34" charset="0"/>
              </a:rPr>
              <a:t>M</a:t>
            </a:r>
            <a:r>
              <a:rPr lang="en-US" altLang="zh-CN" sz="1800" baseline="-25000">
                <a:latin typeface="Tahoma" panose="020B0604030504040204" pitchFamily="34" charset="0"/>
              </a:rPr>
              <a:t>s</a:t>
            </a:r>
            <a:r>
              <a:rPr lang="en-US" altLang="zh-CN" sz="1800">
                <a:latin typeface="Tahoma" panose="020B0604030504040204" pitchFamily="34" charset="0"/>
              </a:rPr>
              <a:t>≥6.0</a:t>
            </a:r>
          </a:p>
          <a:p>
            <a:pPr eaLnBrk="1" hangingPunct="1">
              <a:spcBef>
                <a:spcPct val="50000"/>
              </a:spcBef>
              <a:buFontTx/>
              <a:buNone/>
            </a:pPr>
            <a:r>
              <a:rPr lang="en-US" altLang="zh-CN" sz="1800">
                <a:latin typeface="Tahoma" panose="020B0604030504040204" pitchFamily="34" charset="0"/>
              </a:rPr>
              <a:t>64 events</a:t>
            </a:r>
          </a:p>
        </p:txBody>
      </p:sp>
      <p:sp>
        <p:nvSpPr>
          <p:cNvPr id="112647" name="Text Box 6"/>
          <p:cNvSpPr txBox="1">
            <a:spLocks noChangeArrowheads="1"/>
          </p:cNvSpPr>
          <p:nvPr/>
        </p:nvSpPr>
        <p:spPr bwMode="auto">
          <a:xfrm>
            <a:off x="7524750" y="2133600"/>
            <a:ext cx="12239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800">
                <a:latin typeface="Tahoma" panose="020B0604030504040204" pitchFamily="34" charset="0"/>
              </a:rPr>
              <a:t>M</a:t>
            </a:r>
            <a:r>
              <a:rPr lang="en-US" altLang="zh-CN" sz="1800" baseline="-25000">
                <a:latin typeface="Tahoma" panose="020B0604030504040204" pitchFamily="34" charset="0"/>
              </a:rPr>
              <a:t>s</a:t>
            </a:r>
            <a:r>
              <a:rPr lang="en-US" altLang="zh-CN" sz="1800">
                <a:latin typeface="Tahoma" panose="020B0604030504040204" pitchFamily="34" charset="0"/>
              </a:rPr>
              <a:t>≥6.5</a:t>
            </a:r>
          </a:p>
          <a:p>
            <a:pPr eaLnBrk="1" hangingPunct="1">
              <a:spcBef>
                <a:spcPct val="50000"/>
              </a:spcBef>
              <a:buFontTx/>
              <a:buNone/>
            </a:pPr>
            <a:r>
              <a:rPr lang="en-US" altLang="zh-CN" sz="1800">
                <a:latin typeface="Tahoma" panose="020B0604030504040204" pitchFamily="34" charset="0"/>
              </a:rPr>
              <a:t>37 events</a:t>
            </a:r>
          </a:p>
        </p:txBody>
      </p:sp>
    </p:spTree>
    <p:custDataLst>
      <p:tags r:id="rId2"/>
    </p:custDataLst>
    <p:extLst>
      <p:ext uri="{BB962C8B-B14F-4D97-AF65-F5344CB8AC3E}">
        <p14:creationId xmlns:p14="http://schemas.microsoft.com/office/powerpoint/2010/main" val="32784834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76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7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标题 1"/>
          <p:cNvSpPr>
            <a:spLocks noGrp="1"/>
          </p:cNvSpPr>
          <p:nvPr>
            <p:ph type="title"/>
          </p:nvPr>
        </p:nvSpPr>
        <p:spPr>
          <a:xfrm>
            <a:off x="468313" y="1196975"/>
            <a:ext cx="8229600" cy="549275"/>
          </a:xfrm>
        </p:spPr>
        <p:txBody>
          <a:bodyPr/>
          <a:lstStyle/>
          <a:p>
            <a:pPr eaLnBrk="1" hangingPunct="1"/>
            <a:r>
              <a:rPr lang="en-US" altLang="zh-CN" sz="2800" smtClean="0"/>
              <a:t>The parameters to be fitted in the model </a:t>
            </a:r>
            <a:endParaRPr lang="zh-CN" altLang="en-US" sz="2800" smtClean="0"/>
          </a:p>
        </p:txBody>
      </p:sp>
      <p:sp>
        <p:nvSpPr>
          <p:cNvPr id="113667" name="内容占位符 2"/>
          <p:cNvSpPr>
            <a:spLocks noGrp="1"/>
          </p:cNvSpPr>
          <p:nvPr>
            <p:ph idx="1"/>
          </p:nvPr>
        </p:nvSpPr>
        <p:spPr>
          <a:xfrm>
            <a:off x="323850" y="2636838"/>
            <a:ext cx="8569325" cy="4419600"/>
          </a:xfrm>
        </p:spPr>
        <p:txBody>
          <a:bodyPr/>
          <a:lstStyle/>
          <a:p>
            <a:pPr eaLnBrk="1" hangingPunct="1"/>
            <a:r>
              <a:rPr lang="en-US" altLang="zh-CN" sz="2400" smtClean="0"/>
              <a:t>The normalization factor </a:t>
            </a:r>
            <a:r>
              <a:rPr lang="en-US" altLang="zh-CN" sz="2400" i="1" smtClean="0"/>
              <a:t>α</a:t>
            </a:r>
          </a:p>
          <a:p>
            <a:pPr eaLnBrk="1" hangingPunct="1"/>
            <a:endParaRPr lang="en-US" altLang="zh-CN" sz="2400" i="1" smtClean="0"/>
          </a:p>
          <a:p>
            <a:pPr eaLnBrk="1" hangingPunct="1"/>
            <a:r>
              <a:rPr lang="en-US" altLang="zh-CN" sz="2400" smtClean="0"/>
              <a:t>The stress impacting factor </a:t>
            </a:r>
            <a:r>
              <a:rPr lang="en-US" altLang="zh-CN" sz="2400" i="1" smtClean="0"/>
              <a:t>ν</a:t>
            </a:r>
          </a:p>
          <a:p>
            <a:pPr eaLnBrk="1" hangingPunct="1"/>
            <a:endParaRPr lang="en-US" altLang="zh-CN" sz="2400" i="1" smtClean="0"/>
          </a:p>
          <a:p>
            <a:pPr eaLnBrk="1" hangingPunct="1"/>
            <a:r>
              <a:rPr lang="en-US" altLang="zh-CN" sz="2400" b="1" smtClean="0">
                <a:latin typeface="Tahoma" panose="020B0604030504040204" pitchFamily="34" charset="0"/>
              </a:rPr>
              <a:t>Main stress azimuth </a:t>
            </a:r>
            <a:r>
              <a:rPr lang="en-US" altLang="zh-CN" sz="2400" i="1" smtClean="0"/>
              <a:t>θ</a:t>
            </a:r>
            <a:r>
              <a:rPr lang="en-US" altLang="zh-CN" sz="2400" b="1" smtClean="0">
                <a:latin typeface="Tahoma" panose="020B0604030504040204" pitchFamily="34" charset="0"/>
              </a:rPr>
              <a:t> of the regional tectonic stress</a:t>
            </a:r>
          </a:p>
          <a:p>
            <a:pPr eaLnBrk="1" hangingPunct="1"/>
            <a:endParaRPr lang="en-US" altLang="en-US" sz="2400" b="1" smtClean="0">
              <a:latin typeface="Tahoma" panose="020B0604030504040204" pitchFamily="34" charset="0"/>
            </a:endParaRPr>
          </a:p>
          <a:p>
            <a:pPr eaLnBrk="1" hangingPunct="1"/>
            <a:r>
              <a:rPr lang="en-US" altLang="zh-CN" sz="2400" smtClean="0"/>
              <a:t>2 regional tectonic loading rate </a:t>
            </a:r>
            <a:r>
              <a:rPr lang="en-US" altLang="zh-CN" sz="2400" i="1" smtClean="0"/>
              <a:t>ρ </a:t>
            </a:r>
            <a:r>
              <a:rPr lang="en-US" altLang="zh-CN" sz="2400" smtClean="0"/>
              <a:t>( Main Strain rate)</a:t>
            </a:r>
          </a:p>
          <a:p>
            <a:pPr eaLnBrk="1" hangingPunct="1"/>
            <a:endParaRPr lang="zh-CN" altLang="en-US" smtClean="0"/>
          </a:p>
        </p:txBody>
      </p:sp>
      <p:cxnSp>
        <p:nvCxnSpPr>
          <p:cNvPr id="5" name="直接连接符 4"/>
          <p:cNvCxnSpPr/>
          <p:nvPr/>
        </p:nvCxnSpPr>
        <p:spPr>
          <a:xfrm>
            <a:off x="539750" y="4652963"/>
            <a:ext cx="8064500" cy="15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642938" y="5500688"/>
            <a:ext cx="8064500" cy="15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13670" name="Object 3"/>
          <p:cNvGraphicFramePr>
            <a:graphicFrameLocks noChangeAspect="1"/>
          </p:cNvGraphicFramePr>
          <p:nvPr/>
        </p:nvGraphicFramePr>
        <p:xfrm>
          <a:off x="539750" y="1844675"/>
          <a:ext cx="7637463" cy="565150"/>
        </p:xfrm>
        <a:graphic>
          <a:graphicData uri="http://schemas.openxmlformats.org/presentationml/2006/ole">
            <mc:AlternateContent xmlns:mc="http://schemas.openxmlformats.org/markup-compatibility/2006">
              <mc:Choice xmlns:v="urn:schemas-microsoft-com:vml" Requires="v">
                <p:oleObj spid="_x0000_s148530" name="Equation" r:id="rId4" imgW="3098800" imgH="228600" progId="Equation.3">
                  <p:embed/>
                </p:oleObj>
              </mc:Choice>
              <mc:Fallback>
                <p:oleObj name="Equation" r:id="rId4" imgW="30988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844675"/>
                        <a:ext cx="7637463" cy="56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473615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rrowheads="1"/>
          </p:cNvSpPr>
          <p:nvPr>
            <p:ph type="title"/>
          </p:nvPr>
        </p:nvSpPr>
        <p:spPr>
          <a:xfrm>
            <a:off x="179388" y="1341438"/>
            <a:ext cx="8540750" cy="1143000"/>
          </a:xfrm>
        </p:spPr>
        <p:txBody>
          <a:bodyPr/>
          <a:lstStyle/>
          <a:p>
            <a:pPr eaLnBrk="1" hangingPunct="1"/>
            <a:r>
              <a:rPr lang="en-US" altLang="zh-CN" smtClean="0">
                <a:solidFill>
                  <a:schemeClr val="tx1"/>
                </a:solidFill>
              </a:rPr>
              <a:t>Fitting results</a:t>
            </a:r>
          </a:p>
        </p:txBody>
      </p:sp>
      <p:pic>
        <p:nvPicPr>
          <p:cNvPr id="114691"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14625"/>
            <a:ext cx="89677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690866"/>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060575"/>
            <a:ext cx="768667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5715" name="Object 3"/>
          <p:cNvGraphicFramePr>
            <a:graphicFrameLocks noGrp="1" noChangeAspect="1"/>
          </p:cNvGraphicFramePr>
          <p:nvPr>
            <p:ph sz="half" idx="1"/>
          </p:nvPr>
        </p:nvGraphicFramePr>
        <p:xfrm>
          <a:off x="1331913" y="1268413"/>
          <a:ext cx="3384550" cy="552450"/>
        </p:xfrm>
        <a:graphic>
          <a:graphicData uri="http://schemas.openxmlformats.org/presentationml/2006/ole">
            <mc:AlternateContent xmlns:mc="http://schemas.openxmlformats.org/markup-compatibility/2006">
              <mc:Choice xmlns:v="urn:schemas-microsoft-com:vml" Requires="v">
                <p:oleObj spid="_x0000_s149554" name="公式" r:id="rId4" imgW="1244600" imgH="203200" progId="Equation.3">
                  <p:embed/>
                </p:oleObj>
              </mc:Choice>
              <mc:Fallback>
                <p:oleObj name="公式" r:id="rId4" imgW="1244600" imgH="203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1268413"/>
                        <a:ext cx="338455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5716" name="Text Box 24"/>
          <p:cNvSpPr txBox="1">
            <a:spLocks noChangeArrowheads="1"/>
          </p:cNvSpPr>
          <p:nvPr/>
        </p:nvSpPr>
        <p:spPr bwMode="auto">
          <a:xfrm>
            <a:off x="4500563" y="5516563"/>
            <a:ext cx="4643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800">
                <a:latin typeface="Tahoma" panose="020B0604030504040204" pitchFamily="34" charset="0"/>
              </a:rPr>
              <a:t>         Be extended to spatial-time domain</a:t>
            </a:r>
          </a:p>
        </p:txBody>
      </p:sp>
      <p:sp>
        <p:nvSpPr>
          <p:cNvPr id="115717" name="AutoShape 25"/>
          <p:cNvSpPr>
            <a:spLocks noChangeArrowheads="1"/>
          </p:cNvSpPr>
          <p:nvPr/>
        </p:nvSpPr>
        <p:spPr bwMode="auto">
          <a:xfrm>
            <a:off x="5148263" y="5516563"/>
            <a:ext cx="3816350" cy="358775"/>
          </a:xfrm>
          <a:prstGeom prst="wedgeRectCallout">
            <a:avLst>
              <a:gd name="adj1" fmla="val -24333"/>
              <a:gd name="adj2" fmla="val -405310"/>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zh-CN" sz="1800">
              <a:latin typeface="Tahoma" panose="020B0604030504040204" pitchFamily="34" charset="0"/>
            </a:endParaRPr>
          </a:p>
        </p:txBody>
      </p:sp>
      <p:pic>
        <p:nvPicPr>
          <p:cNvPr id="1157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88161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rrowheads="1"/>
          </p:cNvSpPr>
          <p:nvPr>
            <p:ph type="title"/>
          </p:nvPr>
        </p:nvSpPr>
        <p:spPr/>
        <p:txBody>
          <a:bodyPr/>
          <a:lstStyle/>
          <a:p>
            <a:pPr eaLnBrk="1" hangingPunct="1"/>
            <a:r>
              <a:rPr lang="en-US" altLang="zh-CN" sz="3600" smtClean="0">
                <a:solidFill>
                  <a:schemeClr val="tx1"/>
                </a:solidFill>
              </a:rPr>
              <a:t>The variation of conditional intensity with time</a:t>
            </a:r>
          </a:p>
        </p:txBody>
      </p:sp>
      <p:pic>
        <p:nvPicPr>
          <p:cNvPr id="116739" name="Picture 3" descr="m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828925"/>
            <a:ext cx="4038600" cy="3028950"/>
          </a:xfrm>
          <a:noFill/>
        </p:spPr>
      </p:pic>
      <p:graphicFrame>
        <p:nvGraphicFramePr>
          <p:cNvPr id="116740" name="Object 4"/>
          <p:cNvGraphicFramePr>
            <a:graphicFrameLocks noGrp="1" noChangeAspect="1"/>
          </p:cNvGraphicFramePr>
          <p:nvPr>
            <p:ph sz="half" idx="2"/>
          </p:nvPr>
        </p:nvGraphicFramePr>
        <p:xfrm>
          <a:off x="3924300" y="1773238"/>
          <a:ext cx="3594100" cy="954087"/>
        </p:xfrm>
        <a:graphic>
          <a:graphicData uri="http://schemas.openxmlformats.org/presentationml/2006/ole">
            <mc:AlternateContent xmlns:mc="http://schemas.openxmlformats.org/markup-compatibility/2006">
              <mc:Choice xmlns:v="urn:schemas-microsoft-com:vml" Requires="v">
                <p:oleObj spid="_x0000_s150578" name="公式" r:id="rId4" imgW="1435100" imgH="381000" progId="Equation.3">
                  <p:embed/>
                </p:oleObj>
              </mc:Choice>
              <mc:Fallback>
                <p:oleObj name="公式" r:id="rId4" imgW="1435100" imgH="381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773238"/>
                        <a:ext cx="3594100" cy="954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16741" name="Picture 6" descr="figure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425" y="2957513"/>
            <a:ext cx="29464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64567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0178" name="标题 1"/>
              <p:cNvSpPr>
                <a:spLocks noGrp="1"/>
              </p:cNvSpPr>
              <p:nvPr>
                <p:ph type="title"/>
              </p:nvPr>
            </p:nvSpPr>
            <p:spPr>
              <a:xfrm>
                <a:off x="251520" y="2420888"/>
                <a:ext cx="8509000" cy="828533"/>
              </a:xfrm>
            </p:spPr>
            <p:txBody>
              <a:bodyPr/>
              <a:lstStyle/>
              <a:p>
                <a:r>
                  <a:rPr lang="en-US" altLang="zh-CN" sz="3600" dirty="0" smtClean="0">
                    <a:solidFill>
                      <a:srgbClr val="FF0000"/>
                    </a:solidFill>
                  </a:rPr>
                  <a:t>The traditional method  to get </a:t>
                </a:r>
                <a14:m>
                  <m:oMath xmlns:m="http://schemas.openxmlformats.org/officeDocument/2006/math">
                    <m:sSub>
                      <m:sSubPr>
                        <m:ctrlPr>
                          <a:rPr lang="en-US" altLang="zh-CN" sz="3600" i="1" smtClean="0">
                            <a:solidFill>
                              <a:srgbClr val="FF0000"/>
                            </a:solidFill>
                            <a:latin typeface="Cambria Math" panose="02040503050406030204" pitchFamily="18" charset="0"/>
                          </a:rPr>
                        </m:ctrlPr>
                      </m:sSubPr>
                      <m:e>
                        <m:r>
                          <a:rPr lang="en-US" altLang="zh-CN" sz="3600" b="0" i="1" smtClean="0">
                            <a:solidFill>
                              <a:srgbClr val="FF0000"/>
                            </a:solidFill>
                            <a:latin typeface="Cambria Math" panose="02040503050406030204" pitchFamily="18" charset="0"/>
                          </a:rPr>
                          <m:t>𝑀</m:t>
                        </m:r>
                      </m:e>
                      <m:sub>
                        <m:r>
                          <a:rPr lang="en-US" altLang="zh-CN" sz="3600" b="0" i="1" smtClean="0">
                            <a:solidFill>
                              <a:srgbClr val="FF0000"/>
                            </a:solidFill>
                            <a:latin typeface="Cambria Math" panose="02040503050406030204" pitchFamily="18" charset="0"/>
                          </a:rPr>
                          <m:t>𝑚𝑎𝑥</m:t>
                        </m:r>
                      </m:sub>
                    </m:sSub>
                    <m:r>
                      <a:rPr lang="en-US" altLang="zh-CN" sz="3600" b="0" i="1" smtClean="0">
                        <a:solidFill>
                          <a:srgbClr val="FF0000"/>
                        </a:solidFill>
                        <a:latin typeface="Cambria Math" panose="02040503050406030204" pitchFamily="18" charset="0"/>
                      </a:rPr>
                      <m:t> &amp;</m:t>
                    </m:r>
                  </m:oMath>
                </a14:m>
                <a:r>
                  <a:rPr lang="en-US" altLang="zh-CN" sz="3600" dirty="0" smtClean="0">
                    <a:solidFill>
                      <a:srgbClr val="FF0000"/>
                    </a:solidFill>
                  </a:rPr>
                  <a:t> its occurrence possibility based on G-R law</a:t>
                </a:r>
              </a:p>
            </p:txBody>
          </p:sp>
        </mc:Choice>
        <mc:Fallback xmlns="">
          <p:sp>
            <p:nvSpPr>
              <p:cNvPr id="50178" name="标题 1"/>
              <p:cNvSpPr>
                <a:spLocks noGrp="1" noRot="1" noChangeAspect="1" noMove="1" noResize="1" noEditPoints="1" noAdjustHandles="1" noChangeArrowheads="1" noChangeShapeType="1" noTextEdit="1"/>
              </p:cNvSpPr>
              <p:nvPr>
                <p:ph type="title"/>
              </p:nvPr>
            </p:nvSpPr>
            <p:spPr>
              <a:xfrm>
                <a:off x="251520" y="2420888"/>
                <a:ext cx="8509000" cy="828533"/>
              </a:xfrm>
              <a:blipFill rotWithShape="0">
                <a:blip r:embed="rId2"/>
                <a:stretch>
                  <a:fillRect l="-2149" t="-33088" r="-2006" b="-500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415584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Rot="1" noChangeArrowheads="1"/>
          </p:cNvSpPr>
          <p:nvPr>
            <p:ph type="title"/>
          </p:nvPr>
        </p:nvSpPr>
        <p:spPr/>
        <p:txBody>
          <a:bodyPr/>
          <a:lstStyle/>
          <a:p>
            <a:pPr eaLnBrk="1" hangingPunct="1"/>
            <a:endParaRPr lang="zh-CN" altLang="zh-CN" smtClean="0"/>
          </a:p>
        </p:txBody>
      </p:sp>
      <p:graphicFrame>
        <p:nvGraphicFramePr>
          <p:cNvPr id="10242" name="Object 3"/>
          <p:cNvGraphicFramePr>
            <a:graphicFrameLocks noGrp="1" noChangeAspect="1"/>
          </p:cNvGraphicFramePr>
          <p:nvPr>
            <p:ph sz="half" idx="1"/>
          </p:nvPr>
        </p:nvGraphicFramePr>
        <p:xfrm>
          <a:off x="971550" y="2349500"/>
          <a:ext cx="3384550" cy="552450"/>
        </p:xfrm>
        <a:graphic>
          <a:graphicData uri="http://schemas.openxmlformats.org/presentationml/2006/ole">
            <mc:AlternateContent xmlns:mc="http://schemas.openxmlformats.org/markup-compatibility/2006">
              <mc:Choice xmlns:v="urn:schemas-microsoft-com:vml" Requires="v">
                <p:oleObj spid="_x0000_s154630" name="公式" r:id="rId3" imgW="1244520" imgH="203040" progId="Equation.3">
                  <p:embed/>
                </p:oleObj>
              </mc:Choice>
              <mc:Fallback>
                <p:oleObj name="公式" r:id="rId3" imgW="1244520" imgH="203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349500"/>
                        <a:ext cx="338455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9684" name="Group 4"/>
          <p:cNvGraphicFramePr>
            <a:graphicFrameLocks noGrp="1"/>
          </p:cNvGraphicFramePr>
          <p:nvPr>
            <p:ph sz="half" idx="2"/>
          </p:nvPr>
        </p:nvGraphicFramePr>
        <p:xfrm>
          <a:off x="971550" y="3429000"/>
          <a:ext cx="7912100" cy="1555925"/>
        </p:xfrm>
        <a:graphic>
          <a:graphicData uri="http://schemas.openxmlformats.org/drawingml/2006/table">
            <a:tbl>
              <a:tblPr/>
              <a:tblGrid>
                <a:gridCol w="1582738"/>
                <a:gridCol w="1582737"/>
                <a:gridCol w="1581150"/>
                <a:gridCol w="1582738"/>
                <a:gridCol w="1582737"/>
              </a:tblGrid>
              <a:tr h="9446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0" i="0" u="none" strike="noStrike" cap="none" normalizeH="0" baseline="0" smtClean="0">
                          <a:ln>
                            <a:noFill/>
                          </a:ln>
                          <a:solidFill>
                            <a:schemeClr val="tx1"/>
                          </a:solidFill>
                          <a:effectLst/>
                          <a:latin typeface="Arial" charset="0"/>
                          <a:ea typeface="宋体" pitchFamily="2" charset="-122"/>
                        </a:rPr>
                        <a:t>AIC</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0" i="0" u="none" strike="noStrike" cap="none" normalizeH="0" baseline="0" smtClean="0">
                          <a:ln>
                            <a:noFill/>
                          </a:ln>
                          <a:solidFill>
                            <a:schemeClr val="tx1"/>
                          </a:solidFill>
                          <a:effectLst/>
                          <a:latin typeface="Arial" charset="0"/>
                          <a:ea typeface="宋体" pitchFamily="2" charset="-122"/>
                        </a:rPr>
                        <a:t>AIC</a:t>
                      </a:r>
                      <a:r>
                        <a:rPr kumimoji="0" lang="en-US" altLang="zh-CN" sz="2800" b="0" i="0" u="none" strike="noStrike" cap="none" normalizeH="0" baseline="-25000" smtClean="0">
                          <a:ln>
                            <a:noFill/>
                          </a:ln>
                          <a:solidFill>
                            <a:schemeClr val="tx1"/>
                          </a:solidFill>
                          <a:effectLst/>
                          <a:latin typeface="Arial" charset="0"/>
                          <a:ea typeface="宋体" pitchFamily="2" charset="-122"/>
                        </a:rPr>
                        <a:t>SRM</a:t>
                      </a:r>
                      <a:endParaRPr kumimoji="0" lang="en-US" altLang="zh-CN" sz="2800" b="0" i="0" u="none" strike="noStrike" cap="none" normalizeH="0" baseline="0" smtClean="0">
                        <a:ln>
                          <a:noFill/>
                        </a:ln>
                        <a:solidFill>
                          <a:schemeClr val="tx1"/>
                        </a:solidFill>
                        <a:effectLst/>
                        <a:latin typeface="Arial" charset="0"/>
                        <a:ea typeface="宋体" pitchFamily="2" charset="-122"/>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l-GR" altLang="zh-CN" sz="2800" b="0" i="0" u="none" strike="noStrike" cap="none" normalizeH="0" baseline="0" smtClean="0">
                          <a:ln>
                            <a:noFill/>
                          </a:ln>
                          <a:solidFill>
                            <a:schemeClr val="tx1"/>
                          </a:solidFill>
                          <a:effectLst/>
                          <a:latin typeface="Arial" charset="0"/>
                          <a:ea typeface="宋体" pitchFamily="2" charset="-122"/>
                        </a:rPr>
                        <a:t>Δ</a:t>
                      </a:r>
                      <a:r>
                        <a:rPr kumimoji="0" lang="en-US" altLang="zh-CN" sz="2800" b="0" i="0" u="none" strike="noStrike" cap="none" normalizeH="0" baseline="0" smtClean="0">
                          <a:ln>
                            <a:noFill/>
                          </a:ln>
                          <a:solidFill>
                            <a:schemeClr val="tx1"/>
                          </a:solidFill>
                          <a:effectLst/>
                          <a:latin typeface="Arial" charset="0"/>
                          <a:ea typeface="宋体" pitchFamily="2" charset="-122"/>
                        </a:rPr>
                        <a:t>AIC</a:t>
                      </a:r>
                      <a:r>
                        <a:rPr kumimoji="0" lang="en-US" altLang="zh-CN" sz="2800" b="0" i="0" u="none" strike="noStrike" cap="none" normalizeH="0" baseline="-25000" smtClean="0">
                          <a:ln>
                            <a:noFill/>
                          </a:ln>
                          <a:solidFill>
                            <a:schemeClr val="tx1"/>
                          </a:solidFill>
                          <a:effectLst/>
                          <a:latin typeface="Arial" charset="0"/>
                          <a:ea typeface="宋体" pitchFamily="2" charset="-122"/>
                        </a:rPr>
                        <a:t>S</a:t>
                      </a:r>
                      <a:endParaRPr kumimoji="0" lang="el-GR" altLang="zh-CN" sz="2800" b="0" i="0" u="none" strike="noStrike" cap="none" normalizeH="0" baseline="0" smtClean="0">
                        <a:ln>
                          <a:noFill/>
                        </a:ln>
                        <a:solidFill>
                          <a:schemeClr val="tx1"/>
                        </a:solidFill>
                        <a:effectLst/>
                        <a:latin typeface="Arial" charset="0"/>
                        <a:ea typeface="宋体" pitchFamily="2" charset="-122"/>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800" b="0" i="0" u="none" strike="noStrike" cap="none" normalizeH="0" baseline="0" smtClean="0">
                          <a:ln>
                            <a:noFill/>
                          </a:ln>
                          <a:solidFill>
                            <a:schemeClr val="tx1"/>
                          </a:solidFill>
                          <a:effectLst/>
                          <a:latin typeface="Arial" charset="0"/>
                          <a:ea typeface="宋体" pitchFamily="2" charset="-122"/>
                        </a:rPr>
                        <a:t>AIC</a:t>
                      </a:r>
                      <a:r>
                        <a:rPr kumimoji="0" lang="en-US" altLang="zh-CN" sz="2800" b="0" i="0" u="none" strike="noStrike" cap="none" normalizeH="0" baseline="-25000" smtClean="0">
                          <a:ln>
                            <a:noFill/>
                          </a:ln>
                          <a:solidFill>
                            <a:schemeClr val="tx1"/>
                          </a:solidFill>
                          <a:effectLst/>
                          <a:latin typeface="Arial" charset="0"/>
                          <a:ea typeface="宋体" pitchFamily="2" charset="-122"/>
                        </a:rPr>
                        <a:t>Poisson</a:t>
                      </a:r>
                      <a:endParaRPr kumimoji="0" lang="en-US" altLang="zh-CN" sz="2800" b="0" i="0" u="none" strike="noStrike" cap="none" normalizeH="0" baseline="0" smtClean="0">
                        <a:ln>
                          <a:noFill/>
                        </a:ln>
                        <a:solidFill>
                          <a:schemeClr val="tx1"/>
                        </a:solidFill>
                        <a:effectLst/>
                        <a:latin typeface="Arial" charset="0"/>
                        <a:ea typeface="宋体" pitchFamily="2" charset="-122"/>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l-GR" altLang="zh-CN" sz="2800" b="0" i="0" u="none" strike="noStrike" cap="none" normalizeH="0" baseline="0" smtClean="0">
                          <a:ln>
                            <a:noFill/>
                          </a:ln>
                          <a:solidFill>
                            <a:schemeClr val="tx1"/>
                          </a:solidFill>
                          <a:effectLst/>
                          <a:latin typeface="Arial" charset="0"/>
                          <a:ea typeface="宋体" pitchFamily="2" charset="-122"/>
                        </a:rPr>
                        <a:t>Δ</a:t>
                      </a:r>
                      <a:r>
                        <a:rPr kumimoji="0" lang="en-US" altLang="zh-CN" sz="2800" b="0" i="0" u="none" strike="noStrike" cap="none" normalizeH="0" baseline="0" smtClean="0">
                          <a:ln>
                            <a:noFill/>
                          </a:ln>
                          <a:solidFill>
                            <a:schemeClr val="tx1"/>
                          </a:solidFill>
                          <a:effectLst/>
                          <a:latin typeface="Arial" charset="0"/>
                          <a:ea typeface="宋体" pitchFamily="2" charset="-122"/>
                        </a:rPr>
                        <a:t>AIC</a:t>
                      </a:r>
                      <a:r>
                        <a:rPr kumimoji="0" lang="en-US" altLang="zh-CN" sz="2800" b="0" i="0" u="none" strike="noStrike" cap="none" normalizeH="0" baseline="-25000" smtClean="0">
                          <a:ln>
                            <a:noFill/>
                          </a:ln>
                          <a:solidFill>
                            <a:schemeClr val="tx1"/>
                          </a:solidFill>
                          <a:effectLst/>
                          <a:latin typeface="Arial" charset="0"/>
                          <a:ea typeface="宋体" pitchFamily="2" charset="-122"/>
                        </a:rPr>
                        <a:t>P</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10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000" b="0" i="0" u="none" strike="noStrike" cap="none" normalizeH="0" baseline="0" smtClean="0">
                          <a:ln>
                            <a:noFill/>
                          </a:ln>
                          <a:solidFill>
                            <a:schemeClr val="tx1"/>
                          </a:solidFill>
                          <a:effectLst/>
                          <a:latin typeface="Arial" charset="0"/>
                          <a:ea typeface="宋体" pitchFamily="2" charset="-122"/>
                        </a:rPr>
                        <a:t>563.70</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000" b="0" i="0" u="none" strike="noStrike" cap="none" normalizeH="0" baseline="0" smtClean="0">
                          <a:ln>
                            <a:noFill/>
                          </a:ln>
                          <a:solidFill>
                            <a:schemeClr val="tx1"/>
                          </a:solidFill>
                          <a:effectLst/>
                          <a:latin typeface="Arial" charset="0"/>
                          <a:ea typeface="宋体" pitchFamily="2" charset="-122"/>
                        </a:rPr>
                        <a:t>583.88</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000" b="0" i="0" u="none" strike="noStrike" cap="none" normalizeH="0" baseline="0" smtClean="0">
                          <a:ln>
                            <a:noFill/>
                          </a:ln>
                          <a:solidFill>
                            <a:schemeClr val="tx1"/>
                          </a:solidFill>
                          <a:effectLst/>
                          <a:latin typeface="Arial" charset="0"/>
                          <a:ea typeface="宋体" pitchFamily="2" charset="-122"/>
                        </a:rPr>
                        <a:t>20.18</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000" b="0" i="0" u="none" strike="noStrike" cap="none" normalizeH="0" baseline="0" smtClean="0">
                          <a:ln>
                            <a:noFill/>
                          </a:ln>
                          <a:solidFill>
                            <a:schemeClr val="tx1"/>
                          </a:solidFill>
                          <a:effectLst/>
                          <a:latin typeface="Arial" charset="0"/>
                          <a:ea typeface="宋体" pitchFamily="2" charset="-122"/>
                        </a:rPr>
                        <a:t>586.00</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r>
                        <a:rPr kumimoji="0" lang="en-US" altLang="zh-CN" sz="2000" b="0" i="0" u="none" strike="noStrike" cap="none" normalizeH="0" baseline="0" smtClean="0">
                          <a:ln>
                            <a:noFill/>
                          </a:ln>
                          <a:solidFill>
                            <a:schemeClr val="tx1"/>
                          </a:solidFill>
                          <a:effectLst/>
                          <a:latin typeface="Arial" charset="0"/>
                          <a:ea typeface="宋体" pitchFamily="2" charset="-122"/>
                        </a:rPr>
                        <a:t>22.30</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264" name="Text Box 24"/>
          <p:cNvSpPr txBox="1">
            <a:spLocks noChangeArrowheads="1"/>
          </p:cNvSpPr>
          <p:nvPr/>
        </p:nvSpPr>
        <p:spPr bwMode="auto">
          <a:xfrm>
            <a:off x="2627313" y="5157788"/>
            <a:ext cx="4392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1800">
                <a:latin typeface="Tahoma" panose="020B0604030504040204" pitchFamily="34" charset="0"/>
              </a:rPr>
              <a:t>Be extended to spatial-time domain</a:t>
            </a:r>
          </a:p>
        </p:txBody>
      </p:sp>
      <p:sp>
        <p:nvSpPr>
          <p:cNvPr id="10265" name="AutoShape 25"/>
          <p:cNvSpPr>
            <a:spLocks noChangeArrowheads="1"/>
          </p:cNvSpPr>
          <p:nvPr/>
        </p:nvSpPr>
        <p:spPr bwMode="auto">
          <a:xfrm>
            <a:off x="2627313" y="5157788"/>
            <a:ext cx="3816350" cy="358775"/>
          </a:xfrm>
          <a:prstGeom prst="wedgeRectCallout">
            <a:avLst>
              <a:gd name="adj1" fmla="val -24333"/>
              <a:gd name="adj2" fmla="val -405310"/>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chemeClr val="tx1"/>
                </a:solidFill>
                <a:latin typeface="Arial" panose="020B0604020202020204" pitchFamily="34" charset="0"/>
                <a:ea typeface="宋体" panose="02010600030101010101" pitchFamily="2" charset="-122"/>
              </a:defRPr>
            </a:lvl1pPr>
            <a:lvl2pPr marL="742950" indent="-285750" eaLnBrk="0" hangingPunct="0">
              <a:defRPr sz="3200">
                <a:solidFill>
                  <a:schemeClr val="tx1"/>
                </a:solidFill>
                <a:latin typeface="Arial" panose="020B0604020202020204" pitchFamily="34" charset="0"/>
                <a:ea typeface="宋体" panose="02010600030101010101" pitchFamily="2" charset="-122"/>
              </a:defRPr>
            </a:lvl2pPr>
            <a:lvl3pPr marL="1143000" indent="-228600" eaLnBrk="0" hangingPunct="0">
              <a:defRPr sz="3200">
                <a:solidFill>
                  <a:schemeClr val="tx1"/>
                </a:solidFill>
                <a:latin typeface="Arial" panose="020B0604020202020204" pitchFamily="34" charset="0"/>
                <a:ea typeface="宋体" panose="02010600030101010101" pitchFamily="2" charset="-122"/>
              </a:defRPr>
            </a:lvl3pPr>
            <a:lvl4pPr marL="1600200" indent="-228600" eaLnBrk="0" hangingPunct="0">
              <a:defRPr sz="3200">
                <a:solidFill>
                  <a:schemeClr val="tx1"/>
                </a:solidFill>
                <a:latin typeface="Arial" panose="020B0604020202020204" pitchFamily="34" charset="0"/>
                <a:ea typeface="宋体" panose="02010600030101010101" pitchFamily="2" charset="-122"/>
              </a:defRPr>
            </a:lvl4pPr>
            <a:lvl5pPr marL="2057400" indent="-228600" eaLnBrk="0" hangingPunct="0">
              <a:defRPr sz="3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1800">
              <a:latin typeface="Tahoma" panose="020B0604030504040204" pitchFamily="34" charset="0"/>
            </a:endParaRPr>
          </a:p>
        </p:txBody>
      </p:sp>
    </p:spTree>
    <p:extLst>
      <p:ext uri="{BB962C8B-B14F-4D97-AF65-F5344CB8AC3E}">
        <p14:creationId xmlns:p14="http://schemas.microsoft.com/office/powerpoint/2010/main" val="3667747043"/>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ctrTitle"/>
          </p:nvPr>
        </p:nvSpPr>
        <p:spPr>
          <a:xfrm>
            <a:off x="684213" y="1773238"/>
            <a:ext cx="7772400" cy="1470025"/>
          </a:xfrm>
        </p:spPr>
        <p:txBody>
          <a:bodyPr/>
          <a:lstStyle/>
          <a:p>
            <a:pPr eaLnBrk="1" hangingPunct="1"/>
            <a:r>
              <a:rPr lang="en-US" altLang="zh-CN" smtClean="0">
                <a:solidFill>
                  <a:schemeClr val="tx1"/>
                </a:solidFill>
              </a:rPr>
              <a:t>Results more than the classic stress release model</a:t>
            </a:r>
          </a:p>
        </p:txBody>
      </p:sp>
      <p:sp>
        <p:nvSpPr>
          <p:cNvPr id="117763" name="Text Box 3"/>
          <p:cNvSpPr txBox="1">
            <a:spLocks noChangeArrowheads="1"/>
          </p:cNvSpPr>
          <p:nvPr/>
        </p:nvSpPr>
        <p:spPr bwMode="auto">
          <a:xfrm>
            <a:off x="1042988" y="3716338"/>
            <a:ext cx="71294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 typeface="Wingdings" panose="05000000000000000000" pitchFamily="2" charset="2"/>
              <a:buNone/>
            </a:pPr>
            <a:r>
              <a:rPr lang="en-US" altLang="zh-CN" sz="3200">
                <a:latin typeface="Tahoma" panose="020B0604030504040204" pitchFamily="34" charset="0"/>
              </a:rPr>
              <a:t>We can get the spatial distribution of the conditional intensity </a:t>
            </a:r>
            <a:r>
              <a:rPr lang="en-US" altLang="zh-CN" sz="3200">
                <a:solidFill>
                  <a:schemeClr val="hlink"/>
                </a:solidFill>
                <a:latin typeface="Tahoma" panose="020B0604030504040204" pitchFamily="34" charset="0"/>
              </a:rPr>
              <a:t>at any time</a:t>
            </a:r>
          </a:p>
        </p:txBody>
      </p:sp>
      <p:graphicFrame>
        <p:nvGraphicFramePr>
          <p:cNvPr id="117764" name="Object 4"/>
          <p:cNvGraphicFramePr>
            <a:graphicFrameLocks noChangeAspect="1"/>
          </p:cNvGraphicFramePr>
          <p:nvPr/>
        </p:nvGraphicFramePr>
        <p:xfrm>
          <a:off x="3635375" y="5229225"/>
          <a:ext cx="1800225" cy="639763"/>
        </p:xfrm>
        <a:graphic>
          <a:graphicData uri="http://schemas.openxmlformats.org/presentationml/2006/ole">
            <mc:AlternateContent xmlns:mc="http://schemas.openxmlformats.org/markup-compatibility/2006">
              <mc:Choice xmlns:v="urn:schemas-microsoft-com:vml" Requires="v">
                <p:oleObj spid="_x0000_s151602" name="公式" r:id="rId3" imgW="571252" imgH="203112" progId="Equation.3">
                  <p:embed/>
                </p:oleObj>
              </mc:Choice>
              <mc:Fallback>
                <p:oleObj name="公式" r:id="rId3" imgW="571252" imgH="20311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5229225"/>
                        <a:ext cx="18002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5756194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0"/>
            <a:ext cx="5953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24335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a:xfrm>
            <a:off x="395288" y="2492375"/>
            <a:ext cx="8540750" cy="1143000"/>
          </a:xfrm>
          <a:solidFill>
            <a:schemeClr val="bg1"/>
          </a:solidFill>
        </p:spPr>
        <p:txBody>
          <a:bodyPr/>
          <a:lstStyle/>
          <a:p>
            <a:pPr algn="ctr" eaLnBrk="1" hangingPunct="1"/>
            <a:r>
              <a:rPr lang="en-US" altLang="zh-CN" sz="2800" smtClean="0">
                <a:solidFill>
                  <a:srgbClr val="C00000"/>
                </a:solidFill>
              </a:rPr>
              <a:t>Some examples before or after some super shocks in history</a:t>
            </a:r>
          </a:p>
        </p:txBody>
      </p:sp>
    </p:spTree>
    <p:extLst>
      <p:ext uri="{BB962C8B-B14F-4D97-AF65-F5344CB8AC3E}">
        <p14:creationId xmlns:p14="http://schemas.microsoft.com/office/powerpoint/2010/main" val="422008533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913" y="-42863"/>
            <a:ext cx="5972175" cy="694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7822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p:txBody>
          <a:bodyPr/>
          <a:lstStyle/>
          <a:p>
            <a:pPr eaLnBrk="1" hangingPunct="1"/>
            <a:r>
              <a:rPr lang="en-US" altLang="zh-CN" smtClean="0">
                <a:solidFill>
                  <a:schemeClr val="tx1"/>
                </a:solidFill>
              </a:rPr>
              <a:t>Conclusions 2</a:t>
            </a:r>
          </a:p>
        </p:txBody>
      </p:sp>
      <p:sp>
        <p:nvSpPr>
          <p:cNvPr id="121859" name="Rectangle 3"/>
          <p:cNvSpPr>
            <a:spLocks noGrp="1" noRot="1" noChangeArrowheads="1"/>
          </p:cNvSpPr>
          <p:nvPr>
            <p:ph idx="1"/>
          </p:nvPr>
        </p:nvSpPr>
        <p:spPr/>
        <p:txBody>
          <a:bodyPr/>
          <a:lstStyle/>
          <a:p>
            <a:pPr eaLnBrk="1" hangingPunct="1">
              <a:lnSpc>
                <a:spcPct val="80000"/>
              </a:lnSpc>
            </a:pPr>
            <a:r>
              <a:rPr lang="en-US" altLang="zh-CN" sz="2000" smtClean="0"/>
              <a:t>The multiple dimension stress release model could be got based the multiple dimension physical model instead of the simple physical model.</a:t>
            </a:r>
          </a:p>
          <a:p>
            <a:pPr eaLnBrk="1" hangingPunct="1">
              <a:lnSpc>
                <a:spcPct val="80000"/>
              </a:lnSpc>
            </a:pPr>
            <a:endParaRPr lang="en-US" altLang="zh-CN" sz="2000" smtClean="0"/>
          </a:p>
          <a:p>
            <a:pPr eaLnBrk="1" hangingPunct="1">
              <a:lnSpc>
                <a:spcPct val="80000"/>
              </a:lnSpc>
            </a:pPr>
            <a:r>
              <a:rPr lang="en-US" altLang="zh-CN" sz="2000" smtClean="0"/>
              <a:t>The spatial distribution of the conditional intensity could be very useful in the hazard analysis, if it could be express in a proper way.</a:t>
            </a:r>
          </a:p>
          <a:p>
            <a:pPr eaLnBrk="1" hangingPunct="1">
              <a:lnSpc>
                <a:spcPct val="80000"/>
              </a:lnSpc>
            </a:pPr>
            <a:endParaRPr lang="en-US" altLang="zh-CN" sz="2000" smtClean="0"/>
          </a:p>
          <a:p>
            <a:pPr eaLnBrk="1" hangingPunct="1">
              <a:lnSpc>
                <a:spcPct val="80000"/>
              </a:lnSpc>
            </a:pPr>
            <a:r>
              <a:rPr lang="en-US" altLang="zh-CN" sz="2000" smtClean="0"/>
              <a:t>Fitting data better than the classic SRM (lower AIC)</a:t>
            </a:r>
          </a:p>
          <a:p>
            <a:pPr eaLnBrk="1" hangingPunct="1">
              <a:lnSpc>
                <a:spcPct val="80000"/>
              </a:lnSpc>
            </a:pPr>
            <a:endParaRPr lang="en-US" altLang="zh-CN" sz="2000" smtClean="0"/>
          </a:p>
          <a:p>
            <a:pPr eaLnBrk="1" hangingPunct="1">
              <a:lnSpc>
                <a:spcPct val="80000"/>
              </a:lnSpc>
            </a:pPr>
            <a:r>
              <a:rPr lang="en-US" altLang="zh-CN" sz="2000" smtClean="0"/>
              <a:t>The additional sorts of data are needed besides the traditional catalogues. These data can be easily got in modern catalogues, but the problem is the modern catalogues are not long enough.</a:t>
            </a:r>
          </a:p>
          <a:p>
            <a:pPr eaLnBrk="1" hangingPunct="1">
              <a:lnSpc>
                <a:spcPct val="80000"/>
              </a:lnSpc>
            </a:pPr>
            <a:endParaRPr lang="en-US" altLang="zh-CN" sz="2000" smtClean="0"/>
          </a:p>
          <a:p>
            <a:pPr eaLnBrk="1" hangingPunct="1">
              <a:lnSpc>
                <a:spcPct val="80000"/>
              </a:lnSpc>
            </a:pPr>
            <a:endParaRPr lang="en-US" altLang="zh-CN" sz="2000" smtClean="0"/>
          </a:p>
        </p:txBody>
      </p:sp>
    </p:spTree>
    <p:extLst>
      <p:ext uri="{BB962C8B-B14F-4D97-AF65-F5344CB8AC3E}">
        <p14:creationId xmlns:p14="http://schemas.microsoft.com/office/powerpoint/2010/main" val="6658267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0115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矩形 3"/>
          <p:cNvSpPr>
            <a:spLocks noChangeArrowheads="1"/>
          </p:cNvSpPr>
          <p:nvPr/>
        </p:nvSpPr>
        <p:spPr bwMode="auto">
          <a:xfrm>
            <a:off x="5857875" y="857250"/>
            <a:ext cx="2895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3200">
                <a:solidFill>
                  <a:srgbClr val="000000"/>
                </a:solidFill>
                <a:ea typeface="MS PGothic" panose="020B0600070205080204" pitchFamily="34" charset="-128"/>
              </a:rPr>
              <a:t>Sunset in Tibet</a:t>
            </a:r>
          </a:p>
        </p:txBody>
      </p:sp>
      <p:sp>
        <p:nvSpPr>
          <p:cNvPr id="198660" name="矩形 4"/>
          <p:cNvSpPr>
            <a:spLocks noChangeArrowheads="1"/>
          </p:cNvSpPr>
          <p:nvPr/>
        </p:nvSpPr>
        <p:spPr bwMode="auto">
          <a:xfrm>
            <a:off x="2071688" y="3929063"/>
            <a:ext cx="4781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anose="05000000000000000000" pitchFamily="2" charset="2"/>
              <a:buChar char="l"/>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Font typeface="Wingdings" panose="05000000000000000000" pitchFamily="2" charset="2"/>
              <a:buChar char="p"/>
              <a:defRPr sz="2400">
                <a:solidFill>
                  <a:srgbClr val="002060"/>
                </a:solidFill>
                <a:latin typeface="Arial" panose="020B0604020202020204" pitchFamily="34" charset="0"/>
                <a:ea typeface="宋体" panose="02010600030101010101" pitchFamily="2" charset="-122"/>
              </a:defRPr>
            </a:lvl2pPr>
            <a:lvl3pPr marL="1143000" indent="-228600">
              <a:spcBef>
                <a:spcPct val="20000"/>
              </a:spcBef>
              <a:buFont typeface="Wingdings" panose="05000000000000000000" pitchFamily="2" charset="2"/>
              <a:buChar char="ü"/>
              <a:defRPr sz="2000">
                <a:solidFill>
                  <a:srgbClr val="262626"/>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3200">
                <a:solidFill>
                  <a:schemeClr val="bg1"/>
                </a:solidFill>
              </a:rPr>
              <a:t>Thank you for listening!</a:t>
            </a:r>
            <a:endParaRPr lang="zh-CN" altLang="en-US" sz="3200"/>
          </a:p>
        </p:txBody>
      </p:sp>
    </p:spTree>
    <p:extLst>
      <p:ext uri="{BB962C8B-B14F-4D97-AF65-F5344CB8AC3E}">
        <p14:creationId xmlns:p14="http://schemas.microsoft.com/office/powerpoint/2010/main" val="140731348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571500"/>
            <a:ext cx="8532813"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388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285750"/>
            <a:ext cx="8169275"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53574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571500"/>
            <a:ext cx="8532813"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p:nvPr>
        </p:nvSpPr>
        <p:spPr>
          <a:xfrm>
            <a:off x="1593850" y="311150"/>
            <a:ext cx="5969000" cy="867600"/>
          </a:xfrm>
          <a:solidFill>
            <a:schemeClr val="bg1"/>
          </a:solidFill>
        </p:spPr>
        <p:txBody>
          <a:bodyPr/>
          <a:lstStyle/>
          <a:p>
            <a:pPr algn="ctr"/>
            <a:r>
              <a:rPr lang="en-US" altLang="zh-CN" sz="3200" b="1" dirty="0" smtClean="0"/>
              <a:t>Gutenberg-Richter Law</a:t>
            </a:r>
            <a:r>
              <a:rPr lang="en-US" altLang="zh-CN" b="1" dirty="0" smtClean="0"/>
              <a:t> </a:t>
            </a:r>
          </a:p>
        </p:txBody>
      </p:sp>
      <p:pic>
        <p:nvPicPr>
          <p:cNvPr id="17412" name="图片 3" descr="bgutenberg.jpg"/>
          <p:cNvPicPr>
            <a:picLocks noChangeAspect="1"/>
          </p:cNvPicPr>
          <p:nvPr/>
        </p:nvPicPr>
        <p:blipFill>
          <a:blip r:embed="rId3">
            <a:extLst>
              <a:ext uri="{28A0092B-C50C-407E-A947-70E740481C1C}">
                <a14:useLocalDpi xmlns:a14="http://schemas.microsoft.com/office/drawing/2010/main" val="0"/>
              </a:ext>
            </a:extLst>
          </a:blip>
          <a:srcRect l="16667" t="11485" r="5556" b="13728"/>
          <a:stretch>
            <a:fillRect/>
          </a:stretch>
        </p:blipFill>
        <p:spPr bwMode="auto">
          <a:xfrm>
            <a:off x="0" y="0"/>
            <a:ext cx="14224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图片 4" descr="safe_image.jpg"/>
          <p:cNvPicPr>
            <a:picLocks noChangeAspect="1"/>
          </p:cNvPicPr>
          <p:nvPr/>
        </p:nvPicPr>
        <p:blipFill>
          <a:blip r:embed="rId4">
            <a:extLst>
              <a:ext uri="{28A0092B-C50C-407E-A947-70E740481C1C}">
                <a14:useLocalDpi xmlns:a14="http://schemas.microsoft.com/office/drawing/2010/main" val="0"/>
              </a:ext>
            </a:extLst>
          </a:blip>
          <a:srcRect b="14777"/>
          <a:stretch>
            <a:fillRect/>
          </a:stretch>
        </p:blipFill>
        <p:spPr bwMode="auto">
          <a:xfrm>
            <a:off x="7785100" y="0"/>
            <a:ext cx="1358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24"/>
          <p:cNvGrpSpPr>
            <a:grpSpLocks/>
          </p:cNvGrpSpPr>
          <p:nvPr/>
        </p:nvGrpSpPr>
        <p:grpSpPr bwMode="auto">
          <a:xfrm>
            <a:off x="1589788" y="1313765"/>
            <a:ext cx="5805645" cy="3825424"/>
            <a:chOff x="44450" y="1739900"/>
            <a:chExt cx="4397561" cy="3111500"/>
          </a:xfrm>
        </p:grpSpPr>
        <p:pic>
          <p:nvPicPr>
            <p:cNvPr id="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 y="1828800"/>
              <a:ext cx="4270561"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23"/>
            <p:cNvSpPr>
              <a:spLocks noChangeArrowheads="1"/>
            </p:cNvSpPr>
            <p:nvPr/>
          </p:nvSpPr>
          <p:spPr bwMode="auto">
            <a:xfrm>
              <a:off x="44450" y="1739900"/>
              <a:ext cx="260350" cy="2667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
        <p:nvSpPr>
          <p:cNvPr id="4" name="矩形 3"/>
          <p:cNvSpPr/>
          <p:nvPr/>
        </p:nvSpPr>
        <p:spPr>
          <a:xfrm>
            <a:off x="385690" y="5139189"/>
            <a:ext cx="8381506" cy="1261884"/>
          </a:xfrm>
          <a:prstGeom prst="rect">
            <a:avLst/>
          </a:prstGeom>
        </p:spPr>
        <p:txBody>
          <a:bodyPr wrap="square">
            <a:spAutoFit/>
          </a:bodyPr>
          <a:lstStyle/>
          <a:p>
            <a:pPr algn="ctr" eaLnBrk="1" hangingPunct="1"/>
            <a:r>
              <a:rPr lang="en-US" altLang="zh-CN" sz="2800" b="1" i="1" dirty="0" smtClean="0">
                <a:latin typeface="Times New Roman" panose="02020603050405020304" pitchFamily="18" charset="0"/>
                <a:cs typeface="Times New Roman" panose="02020603050405020304" pitchFamily="18" charset="0"/>
              </a:rPr>
              <a:t>M</a:t>
            </a:r>
            <a:r>
              <a:rPr lang="en-US" altLang="zh-CN" sz="2800" b="1" dirty="0" smtClean="0">
                <a:latin typeface="Symbol" panose="05050102010706020507" pitchFamily="18" charset="2"/>
                <a:cs typeface="Times New Roman" panose="02020603050405020304" pitchFamily="18" charset="0"/>
              </a:rPr>
              <a:t>-</a:t>
            </a:r>
            <a:r>
              <a:rPr lang="en-US" altLang="zh-CN" sz="2800" b="1" i="1" dirty="0" smtClean="0">
                <a:latin typeface="Times New Roman" panose="02020603050405020304" pitchFamily="18" charset="0"/>
                <a:cs typeface="Times New Roman" panose="02020603050405020304" pitchFamily="18" charset="0"/>
              </a:rPr>
              <a:t>N</a:t>
            </a:r>
            <a:r>
              <a:rPr lang="en-US" altLang="zh-CN" sz="2800" b="1" dirty="0" smtClean="0">
                <a:latin typeface="Times New Roman" panose="02020603050405020304" pitchFamily="18" charset="0"/>
                <a:cs typeface="Times New Roman" panose="02020603050405020304" pitchFamily="18" charset="0"/>
              </a:rPr>
              <a:t> Statistics Word-wide </a:t>
            </a:r>
          </a:p>
          <a:p>
            <a:pPr algn="ctr" eaLnBrk="1" hangingPunct="1"/>
            <a:r>
              <a:rPr lang="en-US" altLang="zh-CN" sz="2400" b="1" dirty="0" smtClean="0">
                <a:latin typeface="Times New Roman" panose="02020603050405020304" pitchFamily="18" charset="0"/>
                <a:cs typeface="Times New Roman" panose="02020603050405020304" pitchFamily="18" charset="0"/>
              </a:rPr>
              <a:t>(N is the number of the earthquakes with Mag.&gt;=M)</a:t>
            </a:r>
          </a:p>
          <a:p>
            <a:pPr algn="ctr" eaLnBrk="1" hangingPunct="1"/>
            <a:r>
              <a:rPr lang="en-US" altLang="zh-CN" sz="2400" b="1" dirty="0" smtClean="0">
                <a:latin typeface="Times New Roman" panose="02020603050405020304" pitchFamily="18" charset="0"/>
                <a:cs typeface="Times New Roman" panose="02020603050405020304" pitchFamily="18" charset="0"/>
              </a:rPr>
              <a:t>(Earthquakes from 1904 to 2000 by </a:t>
            </a:r>
            <a:r>
              <a:rPr lang="en-US" altLang="zh-CN" sz="2400" b="1" dirty="0" err="1" smtClean="0">
                <a:latin typeface="Times New Roman" panose="02020603050405020304" pitchFamily="18" charset="0"/>
                <a:cs typeface="Times New Roman" panose="02020603050405020304" pitchFamily="18" charset="0"/>
              </a:rPr>
              <a:t>Kanamori</a:t>
            </a:r>
            <a:r>
              <a:rPr lang="en-US" altLang="zh-CN" sz="2400" b="1" dirty="0" smtClean="0">
                <a:latin typeface="Times New Roman" panose="02020603050405020304" pitchFamily="18" charset="0"/>
                <a:cs typeface="Times New Roman" panose="02020603050405020304" pitchFamily="18" charset="0"/>
              </a:rPr>
              <a:t> et al., 2001)</a:t>
            </a:r>
            <a:endParaRPr lang="en-US" altLang="zh-CN" sz="2400" b="1" dirty="0">
              <a:latin typeface="Times New Roman" panose="02020603050405020304" pitchFamily="18" charset="0"/>
              <a:cs typeface="Times New Roman" panose="02020603050405020304" pitchFamily="18" charset="0"/>
            </a:endParaRPr>
          </a:p>
        </p:txBody>
      </p:sp>
      <p:graphicFrame>
        <p:nvGraphicFramePr>
          <p:cNvPr id="2" name="对象 1"/>
          <p:cNvGraphicFramePr>
            <a:graphicFrameLocks noChangeAspect="1"/>
          </p:cNvGraphicFramePr>
          <p:nvPr>
            <p:extLst>
              <p:ext uri="{D42A27DB-BD31-4B8C-83A1-F6EECF244321}">
                <p14:modId xmlns:p14="http://schemas.microsoft.com/office/powerpoint/2010/main" val="3153812460"/>
              </p:ext>
            </p:extLst>
          </p:nvPr>
        </p:nvGraphicFramePr>
        <p:xfrm>
          <a:off x="2771800" y="4077072"/>
          <a:ext cx="3055844" cy="504057"/>
        </p:xfrm>
        <a:graphic>
          <a:graphicData uri="http://schemas.openxmlformats.org/presentationml/2006/ole">
            <mc:AlternateContent xmlns:mc="http://schemas.openxmlformats.org/markup-compatibility/2006">
              <mc:Choice xmlns:v="urn:schemas-microsoft-com:vml" Requires="v">
                <p:oleObj spid="_x0000_s152614" name="公式" r:id="rId6" imgW="1231560" imgH="203040" progId="Equation.3">
                  <p:embed/>
                </p:oleObj>
              </mc:Choice>
              <mc:Fallback>
                <p:oleObj name="公式" r:id="rId6" imgW="1231560" imgH="203040" progId="Equation.3">
                  <p:embed/>
                  <p:pic>
                    <p:nvPicPr>
                      <p:cNvPr id="0" name=""/>
                      <p:cNvPicPr/>
                      <p:nvPr/>
                    </p:nvPicPr>
                    <p:blipFill>
                      <a:blip r:embed="rId7"/>
                      <a:stretch>
                        <a:fillRect/>
                      </a:stretch>
                    </p:blipFill>
                    <p:spPr>
                      <a:xfrm>
                        <a:off x="2771800" y="4077072"/>
                        <a:ext cx="3055844" cy="504057"/>
                      </a:xfrm>
                      <a:prstGeom prst="rect">
                        <a:avLst/>
                      </a:prstGeom>
                      <a:solidFill>
                        <a:schemeClr val="accent1"/>
                      </a:solidFill>
                    </p:spPr>
                  </p:pic>
                </p:oleObj>
              </mc:Fallback>
            </mc:AlternateContent>
          </a:graphicData>
        </a:graphic>
      </p:graphicFrame>
    </p:spTree>
    <p:extLst>
      <p:ext uri="{BB962C8B-B14F-4D97-AF65-F5344CB8AC3E}">
        <p14:creationId xmlns:p14="http://schemas.microsoft.com/office/powerpoint/2010/main" val="10579817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38" y="285750"/>
            <a:ext cx="8169275"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a:xfrm>
            <a:off x="0" y="0"/>
            <a:ext cx="9144000" cy="1305206"/>
          </a:xfrm>
          <a:solidFill>
            <a:schemeClr val="bg1"/>
          </a:solidFill>
        </p:spPr>
        <p:txBody>
          <a:bodyPr/>
          <a:lstStyle/>
          <a:p>
            <a:r>
              <a:rPr lang="en-US" altLang="zh-CN" sz="2400" dirty="0" smtClean="0">
                <a:solidFill>
                  <a:schemeClr val="tx1"/>
                </a:solidFill>
              </a:rPr>
              <a:t>The destructive earthquakes have few of recordings on most of faults in the worlds since  re-occurrence time of the strong earthquakes in a given region is generally between a few of decades to hundreds of years. </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1834"/>
            <a:ext cx="3299256" cy="2819577"/>
          </a:xfrm>
          <a:prstGeom prst="rect">
            <a:avLst/>
          </a:prstGeom>
        </p:spPr>
      </p:pic>
      <mc:AlternateContent xmlns:mc="http://schemas.openxmlformats.org/markup-compatibility/2006">
        <mc:Choice xmlns:a14="http://schemas.microsoft.com/office/drawing/2010/main" Requires="a14">
          <p:sp>
            <p:nvSpPr>
              <p:cNvPr id="8" name="矩形 7"/>
              <p:cNvSpPr/>
              <p:nvPr/>
            </p:nvSpPr>
            <p:spPr>
              <a:xfrm>
                <a:off x="179512" y="4822005"/>
                <a:ext cx="8784976" cy="1754326"/>
              </a:xfrm>
              <a:prstGeom prst="rect">
                <a:avLst/>
              </a:prstGeom>
              <a:solidFill>
                <a:srgbClr val="FFFF00"/>
              </a:solidFill>
            </p:spPr>
            <p:txBody>
              <a:bodyPr wrap="square">
                <a:spAutoFit/>
              </a:bodyPr>
              <a:lstStyle/>
              <a:p>
                <a:pPr marL="457200" indent="-457200">
                  <a:lnSpc>
                    <a:spcPct val="150000"/>
                  </a:lnSpc>
                  <a:buFont typeface="Arial" panose="020B0604020202020204" pitchFamily="34" charset="0"/>
                  <a:buChar char="•"/>
                </a:pPr>
                <a:r>
                  <a:rPr lang="en-US" altLang="zh-CN" sz="2400" b="1" dirty="0">
                    <a:ln/>
                    <a:solidFill>
                      <a:schemeClr val="accent4"/>
                    </a:solidFill>
                  </a:rPr>
                  <a:t>The </a:t>
                </a:r>
                <a14:m>
                  <m:oMath xmlns:m="http://schemas.openxmlformats.org/officeDocument/2006/math">
                    <m:sSub>
                      <m:sSubPr>
                        <m:ctrlPr>
                          <a:rPr lang="en-US" altLang="zh-CN" sz="2400" i="1">
                            <a:solidFill>
                              <a:srgbClr val="FF0000"/>
                            </a:solidFill>
                            <a:latin typeface="Cambria Math" panose="02040503050406030204" pitchFamily="18" charset="0"/>
                          </a:rPr>
                        </m:ctrlPr>
                      </m:sSubPr>
                      <m:e>
                        <m:r>
                          <a:rPr lang="en-US" altLang="zh-CN" sz="2400" i="1">
                            <a:solidFill>
                              <a:srgbClr val="FF0000"/>
                            </a:solidFill>
                            <a:latin typeface="Cambria Math" panose="02040503050406030204" pitchFamily="18" charset="0"/>
                          </a:rPr>
                          <m:t>𝑀</m:t>
                        </m:r>
                      </m:e>
                      <m:sub>
                        <m:r>
                          <a:rPr lang="en-US" altLang="zh-CN" sz="2400" i="1">
                            <a:solidFill>
                              <a:srgbClr val="FF0000"/>
                            </a:solidFill>
                            <a:latin typeface="Cambria Math" panose="02040503050406030204" pitchFamily="18" charset="0"/>
                          </a:rPr>
                          <m:t>𝑚𝑎𝑥</m:t>
                        </m:r>
                      </m:sub>
                    </m:sSub>
                    <m:r>
                      <a:rPr lang="en-US" altLang="zh-CN" sz="2400" i="1">
                        <a:solidFill>
                          <a:srgbClr val="FF0000"/>
                        </a:solidFill>
                        <a:latin typeface="Cambria Math" panose="02040503050406030204" pitchFamily="18" charset="0"/>
                      </a:rPr>
                      <m:t> &amp;</m:t>
                    </m:r>
                  </m:oMath>
                </a14:m>
                <a:r>
                  <a:rPr lang="en-US" altLang="zh-CN" sz="2400" dirty="0">
                    <a:solidFill>
                      <a:srgbClr val="FF0000"/>
                    </a:solidFill>
                  </a:rPr>
                  <a:t> its occurrence possibility </a:t>
                </a:r>
                <a:r>
                  <a:rPr lang="en-US" altLang="zh-CN" sz="2400" dirty="0"/>
                  <a:t>is usually  </a:t>
                </a:r>
                <a:r>
                  <a:rPr lang="en-US" altLang="zh-CN" sz="2400" b="1" dirty="0">
                    <a:ln/>
                    <a:solidFill>
                      <a:schemeClr val="accent4"/>
                    </a:solidFill>
                  </a:rPr>
                  <a:t>extrapolated from the </a:t>
                </a:r>
                <a:r>
                  <a:rPr lang="en-US" altLang="zh-CN" sz="2400" b="1" dirty="0" err="1" smtClean="0">
                    <a:ln/>
                    <a:solidFill>
                      <a:schemeClr val="accent4"/>
                    </a:solidFill>
                  </a:rPr>
                  <a:t>intrumental</a:t>
                </a:r>
                <a:r>
                  <a:rPr lang="en-US" altLang="zh-CN" sz="2400" b="1" dirty="0" smtClean="0">
                    <a:ln/>
                    <a:solidFill>
                      <a:schemeClr val="accent4"/>
                    </a:solidFill>
                  </a:rPr>
                  <a:t> </a:t>
                </a:r>
                <a:r>
                  <a:rPr lang="en-US" altLang="zh-CN" sz="2400" b="1" dirty="0">
                    <a:ln/>
                    <a:solidFill>
                      <a:schemeClr val="accent4"/>
                    </a:solidFill>
                  </a:rPr>
                  <a:t>earthquake catalogue in earthquake engineering. </a:t>
                </a:r>
              </a:p>
            </p:txBody>
          </p:sp>
        </mc:Choice>
        <mc:Fallback>
          <p:sp>
            <p:nvSpPr>
              <p:cNvPr id="8" name="矩形 7"/>
              <p:cNvSpPr>
                <a:spLocks noRot="1" noChangeAspect="1" noMove="1" noResize="1" noEditPoints="1" noAdjustHandles="1" noChangeArrowheads="1" noChangeShapeType="1" noTextEdit="1"/>
              </p:cNvSpPr>
              <p:nvPr/>
            </p:nvSpPr>
            <p:spPr>
              <a:xfrm>
                <a:off x="179512" y="4822005"/>
                <a:ext cx="8784976" cy="1754326"/>
              </a:xfrm>
              <a:prstGeom prst="rect">
                <a:avLst/>
              </a:prstGeom>
              <a:blipFill rotWithShape="0">
                <a:blip r:embed="rId3"/>
                <a:stretch>
                  <a:fillRect l="-902" r="-1248" b="-3472"/>
                </a:stretch>
              </a:blipFill>
            </p:spPr>
            <p:txBody>
              <a:bodyPr/>
              <a:lstStyle/>
              <a:p>
                <a:r>
                  <a:rPr lang="zh-CN" altLang="en-US">
                    <a:noFill/>
                  </a:rPr>
                  <a:t> </a:t>
                </a:r>
              </a:p>
            </p:txBody>
          </p:sp>
        </mc:Fallback>
      </mc:AlternateContent>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9256" y="1349236"/>
            <a:ext cx="5844744" cy="3605018"/>
          </a:xfrm>
          <a:prstGeom prst="rect">
            <a:avLst/>
          </a:prstGeom>
        </p:spPr>
      </p:pic>
      <p:sp>
        <p:nvSpPr>
          <p:cNvPr id="11" name="文本框 10"/>
          <p:cNvSpPr txBox="1"/>
          <p:nvPr/>
        </p:nvSpPr>
        <p:spPr>
          <a:xfrm>
            <a:off x="5868144" y="2636912"/>
            <a:ext cx="2304256" cy="338554"/>
          </a:xfrm>
          <a:prstGeom prst="rect">
            <a:avLst/>
          </a:prstGeom>
          <a:noFill/>
        </p:spPr>
        <p:txBody>
          <a:bodyPr wrap="square" rtlCol="0">
            <a:spAutoFit/>
          </a:bodyPr>
          <a:lstStyle/>
          <a:p>
            <a:r>
              <a:rPr lang="en-US" altLang="zh-CN" sz="1600" dirty="0"/>
              <a:t>b</a:t>
            </a:r>
            <a:r>
              <a:rPr lang="en-US" altLang="zh-CN" sz="1600" dirty="0" smtClean="0"/>
              <a:t>=0.8582</a:t>
            </a:r>
            <a:endParaRPr lang="zh-CN" altLang="en-US" sz="1600" dirty="0"/>
          </a:p>
        </p:txBody>
      </p:sp>
    </p:spTree>
    <p:extLst>
      <p:ext uri="{BB962C8B-B14F-4D97-AF65-F5344CB8AC3E}">
        <p14:creationId xmlns:p14="http://schemas.microsoft.com/office/powerpoint/2010/main" val="60957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1000"/>
                                        <p:tgtEl>
                                          <p:spTgt spid="50178"/>
                                        </p:tgtEl>
                                      </p:cBhvr>
                                    </p:animEffect>
                                    <p:anim calcmode="lin" valueType="num">
                                      <p:cBhvr>
                                        <p:cTn id="8" dur="1000" fill="hold"/>
                                        <p:tgtEl>
                                          <p:spTgt spid="50178"/>
                                        </p:tgtEl>
                                        <p:attrNameLst>
                                          <p:attrName>ppt_x</p:attrName>
                                        </p:attrNameLst>
                                      </p:cBhvr>
                                      <p:tavLst>
                                        <p:tav tm="0">
                                          <p:val>
                                            <p:strVal val="#ppt_x"/>
                                          </p:val>
                                        </p:tav>
                                        <p:tav tm="100000">
                                          <p:val>
                                            <p:strVal val="#ppt_x"/>
                                          </p:val>
                                        </p:tav>
                                      </p:tavLst>
                                    </p:anim>
                                    <p:anim calcmode="lin" valueType="num">
                                      <p:cBhvr>
                                        <p:cTn id="9" dur="1000" fill="hold"/>
                                        <p:tgtEl>
                                          <p:spTgt spid="50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28575"/>
            <a:ext cx="26812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p:cNvPicPr>
            <a:picLocks noChangeAspect="1" noChangeArrowheads="1"/>
          </p:cNvPicPr>
          <p:nvPr/>
        </p:nvPicPr>
        <p:blipFill>
          <a:blip r:embed="rId3">
            <a:extLst>
              <a:ext uri="{28A0092B-C50C-407E-A947-70E740481C1C}">
                <a14:useLocalDpi xmlns:a14="http://schemas.microsoft.com/office/drawing/2010/main" val="0"/>
              </a:ext>
            </a:extLst>
          </a:blip>
          <a:srcRect b="10596"/>
          <a:stretch>
            <a:fillRect/>
          </a:stretch>
        </p:blipFill>
        <p:spPr bwMode="auto">
          <a:xfrm>
            <a:off x="1860550" y="2273300"/>
            <a:ext cx="382270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p:cNvPicPr>
            <a:picLocks noChangeAspect="1" noChangeArrowheads="1"/>
          </p:cNvPicPr>
          <p:nvPr/>
        </p:nvPicPr>
        <p:blipFill>
          <a:blip r:embed="rId4">
            <a:extLst>
              <a:ext uri="{28A0092B-C50C-407E-A947-70E740481C1C}">
                <a14:useLocalDpi xmlns:a14="http://schemas.microsoft.com/office/drawing/2010/main" val="0"/>
              </a:ext>
            </a:extLst>
          </a:blip>
          <a:srcRect b="5602"/>
          <a:stretch>
            <a:fillRect/>
          </a:stretch>
        </p:blipFill>
        <p:spPr bwMode="auto">
          <a:xfrm>
            <a:off x="2882900" y="4718050"/>
            <a:ext cx="300037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
          <p:cNvPicPr>
            <a:picLocks noChangeAspect="1" noChangeArrowheads="1"/>
          </p:cNvPicPr>
          <p:nvPr/>
        </p:nvPicPr>
        <p:blipFill>
          <a:blip r:embed="rId5">
            <a:extLst>
              <a:ext uri="{28A0092B-C50C-407E-A947-70E740481C1C}">
                <a14:useLocalDpi xmlns:a14="http://schemas.microsoft.com/office/drawing/2010/main" val="0"/>
              </a:ext>
            </a:extLst>
          </a:blip>
          <a:srcRect b="3677"/>
          <a:stretch>
            <a:fillRect/>
          </a:stretch>
        </p:blipFill>
        <p:spPr bwMode="auto">
          <a:xfrm>
            <a:off x="0" y="4695825"/>
            <a:ext cx="30607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0263" y="2317750"/>
            <a:ext cx="323373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2325" y="4629150"/>
            <a:ext cx="32416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6625" y="0"/>
            <a:ext cx="3127375"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2900" y="0"/>
            <a:ext cx="31559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bwMode="auto">
          <a:xfrm>
            <a:off x="2882900" y="25788"/>
            <a:ext cx="3111500" cy="2139950"/>
          </a:xfrm>
          <a:prstGeom prst="rect">
            <a:avLst/>
          </a:prstGeom>
          <a:noFill/>
          <a:ln w="19050" cap="flat" cmpd="sng" algn="ctr">
            <a:solidFill>
              <a:srgbClr val="FF0000"/>
            </a:solidFill>
            <a:prstDash val="solid"/>
            <a:round/>
            <a:headEnd type="none" w="med" len="med"/>
            <a:tailEnd type="none" w="med" len="med"/>
          </a:ln>
          <a:effectLst>
            <a:outerShdw blurRad="50800" dist="38100" algn="l" rotWithShape="0">
              <a:prstClr val="black">
                <a:alpha val="40000"/>
              </a:prstClr>
            </a:outerShdw>
          </a:effectLst>
          <a:scene3d>
            <a:camera prst="orthographicFront"/>
            <a:lightRig rig="threePt" dir="t"/>
          </a:scene3d>
          <a:sp3d>
            <a:bevelT w="165100" prst="coolSlant"/>
          </a:sp3d>
        </p:spPr>
        <p:txBody>
          <a:bodyPr/>
          <a:lstStyle/>
          <a:p>
            <a:pPr marL="342900" indent="-342900" eaLnBrk="1" hangingPunct="1">
              <a:spcBef>
                <a:spcPct val="20000"/>
              </a:spcBef>
              <a:buClr>
                <a:schemeClr val="accent1"/>
              </a:buClr>
              <a:buSzPct val="65000"/>
              <a:buFont typeface="Wingdings" pitchFamily="2" charset="2"/>
              <a:buChar char="n"/>
              <a:defRPr/>
            </a:pPr>
            <a:endParaRPr lang="zh-CN" altLang="en-US">
              <a:latin typeface="Arial" charset="0"/>
            </a:endParaRPr>
          </a:p>
        </p:txBody>
      </p:sp>
      <p:sp>
        <p:nvSpPr>
          <p:cNvPr id="14" name="矩形 13"/>
          <p:cNvSpPr/>
          <p:nvPr/>
        </p:nvSpPr>
        <p:spPr bwMode="auto">
          <a:xfrm>
            <a:off x="27993" y="27993"/>
            <a:ext cx="2749550" cy="2139950"/>
          </a:xfrm>
          <a:prstGeom prst="rect">
            <a:avLst/>
          </a:prstGeom>
          <a:noFill/>
          <a:ln w="19050" cap="flat" cmpd="sng" algn="ctr">
            <a:solidFill>
              <a:srgbClr val="0000CC"/>
            </a:solidFill>
            <a:prstDash val="solid"/>
            <a:round/>
            <a:headEnd type="none" w="med" len="med"/>
            <a:tailEnd type="none" w="med" len="med"/>
          </a:ln>
          <a:effectLst>
            <a:outerShdw blurRad="50800" dist="38100" algn="l" rotWithShape="0">
              <a:prstClr val="black">
                <a:alpha val="40000"/>
              </a:prstClr>
            </a:outerShdw>
          </a:effectLst>
          <a:scene3d>
            <a:camera prst="orthographicFront"/>
            <a:lightRig rig="threePt" dir="t"/>
          </a:scene3d>
          <a:sp3d>
            <a:bevelT w="165100" prst="coolSlant"/>
          </a:sp3d>
        </p:spPr>
        <p:txBody>
          <a:bodyPr/>
          <a:lstStyle/>
          <a:p>
            <a:pPr marL="342900" indent="-342900" eaLnBrk="1" hangingPunct="1">
              <a:spcBef>
                <a:spcPct val="20000"/>
              </a:spcBef>
              <a:buClr>
                <a:schemeClr val="accent1"/>
              </a:buClr>
              <a:buSzPct val="65000"/>
              <a:buFont typeface="Wingdings" pitchFamily="2" charset="2"/>
              <a:buChar char="n"/>
              <a:defRPr/>
            </a:pPr>
            <a:endParaRPr lang="zh-CN" altLang="en-US">
              <a:latin typeface="Arial" charset="0"/>
            </a:endParaRPr>
          </a:p>
        </p:txBody>
      </p:sp>
      <p:cxnSp>
        <p:nvCxnSpPr>
          <p:cNvPr id="22544" name="直接箭头连接符 15"/>
          <p:cNvCxnSpPr>
            <a:cxnSpLocks noChangeShapeType="1"/>
          </p:cNvCxnSpPr>
          <p:nvPr/>
        </p:nvCxnSpPr>
        <p:spPr bwMode="auto">
          <a:xfrm rot="5400000" flipH="1" flipV="1">
            <a:off x="1616075" y="4029075"/>
            <a:ext cx="1111250" cy="3556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2545" name="直接箭头连接符 19"/>
          <p:cNvCxnSpPr>
            <a:cxnSpLocks noChangeShapeType="1"/>
          </p:cNvCxnSpPr>
          <p:nvPr/>
        </p:nvCxnSpPr>
        <p:spPr bwMode="auto">
          <a:xfrm rot="16200000" flipV="1">
            <a:off x="3482975" y="4295775"/>
            <a:ext cx="1066800" cy="22225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2546" name="直接箭头连接符 22"/>
          <p:cNvCxnSpPr>
            <a:cxnSpLocks noChangeShapeType="1"/>
          </p:cNvCxnSpPr>
          <p:nvPr/>
        </p:nvCxnSpPr>
        <p:spPr bwMode="auto">
          <a:xfrm rot="10800000">
            <a:off x="4438650" y="3606800"/>
            <a:ext cx="2800350" cy="13335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2547" name="直接箭头连接符 26"/>
          <p:cNvCxnSpPr>
            <a:cxnSpLocks noChangeShapeType="1"/>
          </p:cNvCxnSpPr>
          <p:nvPr/>
        </p:nvCxnSpPr>
        <p:spPr bwMode="auto">
          <a:xfrm rot="10800000">
            <a:off x="4838700" y="3295650"/>
            <a:ext cx="1822450" cy="22225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2548" name="直接箭头连接符 34"/>
          <p:cNvCxnSpPr>
            <a:cxnSpLocks noChangeShapeType="1"/>
          </p:cNvCxnSpPr>
          <p:nvPr/>
        </p:nvCxnSpPr>
        <p:spPr bwMode="auto">
          <a:xfrm rot="10800000" flipV="1">
            <a:off x="5283200" y="1739900"/>
            <a:ext cx="1511300" cy="1244600"/>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2549" name="右箭头 36"/>
          <p:cNvSpPr>
            <a:spLocks noChangeArrowheads="1"/>
          </p:cNvSpPr>
          <p:nvPr/>
        </p:nvSpPr>
        <p:spPr bwMode="auto">
          <a:xfrm rot="-4668960">
            <a:off x="2695575" y="2674938"/>
            <a:ext cx="1458913" cy="484187"/>
          </a:xfrm>
          <a:prstGeom prst="rightArrow">
            <a:avLst>
              <a:gd name="adj1" fmla="val 50000"/>
              <a:gd name="adj2" fmla="val 50051"/>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TextBox 45"/>
          <p:cNvSpPr txBox="1"/>
          <p:nvPr/>
        </p:nvSpPr>
        <p:spPr>
          <a:xfrm>
            <a:off x="44450" y="2584450"/>
            <a:ext cx="1860550" cy="1446213"/>
          </a:xfrm>
          <a:prstGeom prst="rect">
            <a:avLst/>
          </a:prstGeom>
          <a:solidFill>
            <a:srgbClr val="006600"/>
          </a:solidFill>
        </p:spPr>
        <p:txBody>
          <a:bodyPr>
            <a:spAutoFit/>
          </a:bodyPr>
          <a:lstStyle/>
          <a:p>
            <a:pPr eaLnBrk="1" hangingPunct="1">
              <a:defRPr/>
            </a:pPr>
            <a:r>
              <a:rPr lang="en-US" altLang="zh-CN"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(Figures from</a:t>
            </a:r>
          </a:p>
          <a:p>
            <a:pPr eaLnBrk="1" hangingPunct="1">
              <a:defRPr/>
            </a:pPr>
            <a:r>
              <a:rPr lang="en-US" altLang="zh-CN"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Davison &amp; </a:t>
            </a:r>
            <a:r>
              <a:rPr lang="en-US" altLang="zh-CN" sz="2200"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Scholz</a:t>
            </a:r>
            <a:r>
              <a:rPr lang="en-US" altLang="zh-CN"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1985, </a:t>
            </a:r>
            <a:r>
              <a:rPr lang="en-US" altLang="zh-CN" sz="2200" b="1" i="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BSSA</a:t>
            </a:r>
            <a:r>
              <a:rPr lang="en-US" altLang="zh-CN"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endParaRPr lang="zh-CN" altLang="en-US" sz="2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22551" name="直接箭头连接符 2"/>
          <p:cNvCxnSpPr>
            <a:cxnSpLocks noChangeShapeType="1"/>
          </p:cNvCxnSpPr>
          <p:nvPr/>
        </p:nvCxnSpPr>
        <p:spPr bwMode="auto">
          <a:xfrm>
            <a:off x="8216900" y="3306763"/>
            <a:ext cx="0" cy="411162"/>
          </a:xfrm>
          <a:prstGeom prst="straightConnector1">
            <a:avLst/>
          </a:prstGeom>
          <a:noFill/>
          <a:ln w="28575"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2552" name="直接箭头连接符 21"/>
          <p:cNvCxnSpPr>
            <a:cxnSpLocks noChangeShapeType="1"/>
          </p:cNvCxnSpPr>
          <p:nvPr/>
        </p:nvCxnSpPr>
        <p:spPr bwMode="auto">
          <a:xfrm>
            <a:off x="7858125" y="1173163"/>
            <a:ext cx="0" cy="411162"/>
          </a:xfrm>
          <a:prstGeom prst="straightConnector1">
            <a:avLst/>
          </a:prstGeom>
          <a:noFill/>
          <a:ln w="28575"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2553" name="直接箭头连接符 22"/>
          <p:cNvCxnSpPr>
            <a:cxnSpLocks noChangeShapeType="1"/>
          </p:cNvCxnSpPr>
          <p:nvPr/>
        </p:nvCxnSpPr>
        <p:spPr bwMode="auto">
          <a:xfrm>
            <a:off x="7902575" y="5788025"/>
            <a:ext cx="0" cy="411163"/>
          </a:xfrm>
          <a:prstGeom prst="straightConnector1">
            <a:avLst/>
          </a:prstGeom>
          <a:noFill/>
          <a:ln w="28575"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2554" name="直接箭头连接符 23"/>
          <p:cNvCxnSpPr>
            <a:cxnSpLocks noChangeShapeType="1"/>
          </p:cNvCxnSpPr>
          <p:nvPr/>
        </p:nvCxnSpPr>
        <p:spPr bwMode="auto">
          <a:xfrm>
            <a:off x="4572000" y="5694363"/>
            <a:ext cx="0" cy="411162"/>
          </a:xfrm>
          <a:prstGeom prst="straightConnector1">
            <a:avLst/>
          </a:prstGeom>
          <a:noFill/>
          <a:ln w="28575"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22555" name="直接箭头连接符 24"/>
          <p:cNvCxnSpPr>
            <a:cxnSpLocks noChangeShapeType="1"/>
          </p:cNvCxnSpPr>
          <p:nvPr/>
        </p:nvCxnSpPr>
        <p:spPr bwMode="auto">
          <a:xfrm>
            <a:off x="1692275" y="5694363"/>
            <a:ext cx="0" cy="411162"/>
          </a:xfrm>
          <a:prstGeom prst="straightConnector1">
            <a:avLst/>
          </a:prstGeom>
          <a:noFill/>
          <a:ln w="28575" algn="ctr">
            <a:solidFill>
              <a:srgbClr val="00B0F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9867423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10.xml><?xml version="1.0" encoding="utf-8"?>
<p:tagLst xmlns:a="http://schemas.openxmlformats.org/drawingml/2006/main" xmlns:r="http://schemas.openxmlformats.org/officeDocument/2006/relationships" xmlns:p="http://schemas.openxmlformats.org/presentationml/2006/main">
  <p:tag name="TIMING" val="|5.2"/>
</p:tagLst>
</file>

<file path=ppt/tags/tag11.xml><?xml version="1.0" encoding="utf-8"?>
<p:tagLst xmlns:a="http://schemas.openxmlformats.org/drawingml/2006/main" xmlns:r="http://schemas.openxmlformats.org/officeDocument/2006/relationships" xmlns:p="http://schemas.openxmlformats.org/presentationml/2006/main">
  <p:tag name="TIMING" val="|2.7|19.9"/>
</p:tagLst>
</file>

<file path=ppt/tags/tag12.xml><?xml version="1.0" encoding="utf-8"?>
<p:tagLst xmlns:a="http://schemas.openxmlformats.org/drawingml/2006/main" xmlns:r="http://schemas.openxmlformats.org/officeDocument/2006/relationships" xmlns:p="http://schemas.openxmlformats.org/presentationml/2006/main">
  <p:tag name="TIMING" val="|7.7|1.6"/>
</p:tagLst>
</file>

<file path=ppt/tags/tag13.xml><?xml version="1.0" encoding="utf-8"?>
<p:tagLst xmlns:a="http://schemas.openxmlformats.org/drawingml/2006/main" xmlns:r="http://schemas.openxmlformats.org/officeDocument/2006/relationships" xmlns:p="http://schemas.openxmlformats.org/presentationml/2006/main">
  <p:tag name="TIMING" val="|89.1"/>
</p:tagLst>
</file>

<file path=ppt/tags/tag2.xml><?xml version="1.0" encoding="utf-8"?>
<p:tagLst xmlns:a="http://schemas.openxmlformats.org/drawingml/2006/main" xmlns:r="http://schemas.openxmlformats.org/officeDocument/2006/relationships" xmlns:p="http://schemas.openxmlformats.org/presentationml/2006/main">
  <p:tag name="TIMING" val="|0.4|0.7"/>
</p:tagLst>
</file>

<file path=ppt/tags/tag3.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118.1"/>
</p:tagLst>
</file>

<file path=ppt/tags/tag5.xml><?xml version="1.0" encoding="utf-8"?>
<p:tagLst xmlns:a="http://schemas.openxmlformats.org/drawingml/2006/main" xmlns:r="http://schemas.openxmlformats.org/officeDocument/2006/relationships" xmlns:p="http://schemas.openxmlformats.org/presentationml/2006/main">
  <p:tag name="TIMING" val="|138.6|56.9"/>
</p:tagLst>
</file>

<file path=ppt/tags/tag6.xml><?xml version="1.0" encoding="utf-8"?>
<p:tagLst xmlns:a="http://schemas.openxmlformats.org/drawingml/2006/main" xmlns:r="http://schemas.openxmlformats.org/officeDocument/2006/relationships" xmlns:p="http://schemas.openxmlformats.org/presentationml/2006/main">
  <p:tag name="TIMING" val="|82.7|1.3|1.7|2.6|6.1"/>
</p:tagLst>
</file>

<file path=ppt/tags/tag7.xml><?xml version="1.0" encoding="utf-8"?>
<p:tagLst xmlns:a="http://schemas.openxmlformats.org/drawingml/2006/main" xmlns:r="http://schemas.openxmlformats.org/officeDocument/2006/relationships" xmlns:p="http://schemas.openxmlformats.org/presentationml/2006/main">
  <p:tag name="TIMING" val="|27.9|9.4"/>
</p:tagLst>
</file>

<file path=ppt/tags/tag8.xml><?xml version="1.0" encoding="utf-8"?>
<p:tagLst xmlns:a="http://schemas.openxmlformats.org/drawingml/2006/main" xmlns:r="http://schemas.openxmlformats.org/officeDocument/2006/relationships" xmlns:p="http://schemas.openxmlformats.org/presentationml/2006/main">
  <p:tag name="TIMING" val="|8.6"/>
</p:tagLst>
</file>

<file path=ppt/tags/tag9.xml><?xml version="1.0" encoding="utf-8"?>
<p:tagLst xmlns:a="http://schemas.openxmlformats.org/drawingml/2006/main" xmlns:r="http://schemas.openxmlformats.org/officeDocument/2006/relationships" xmlns:p="http://schemas.openxmlformats.org/presentationml/2006/main">
  <p:tag name="TIMING" val="|152.6|4.5"/>
</p:tagLst>
</file>

<file path=ppt/theme/theme1.xml><?xml version="1.0" encoding="utf-8"?>
<a:theme xmlns:a="http://schemas.openxmlformats.org/drawingml/2006/main" name="正文">
  <a:themeElements>
    <a:clrScheme name="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正文">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正文">
  <a:themeElements>
    <a:clrScheme name="9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正文">
  <a:themeElements>
    <a:clrScheme name="1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正文">
  <a:themeElements>
    <a:clrScheme name="2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正文">
  <a:themeElements>
    <a:clrScheme name="3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正文">
  <a:themeElements>
    <a:clrScheme name="4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正文">
  <a:themeElements>
    <a:clrScheme name="5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正文">
  <a:themeElements>
    <a:clrScheme name="6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正文">
  <a:themeElements>
    <a:clrScheme name="7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正文">
  <a:themeElements>
    <a:clrScheme name="8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正文">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PKU-APRU</Template>
  <TotalTime>9899</TotalTime>
  <Words>1924</Words>
  <Application>Microsoft Office PowerPoint</Application>
  <PresentationFormat>全屏显示(4:3)</PresentationFormat>
  <Paragraphs>226</Paragraphs>
  <Slides>70</Slides>
  <Notes>4</Notes>
  <HiddenSlides>0</HiddenSlides>
  <MMClips>0</MMClips>
  <ScaleCrop>false</ScaleCrop>
  <HeadingPairs>
    <vt:vector size="10" baseType="variant">
      <vt:variant>
        <vt:lpstr>已用的字体</vt:lpstr>
      </vt:variant>
      <vt:variant>
        <vt:i4>14</vt:i4>
      </vt:variant>
      <vt:variant>
        <vt:lpstr>主题</vt:lpstr>
      </vt:variant>
      <vt:variant>
        <vt:i4>10</vt:i4>
      </vt:variant>
      <vt:variant>
        <vt:lpstr>链接</vt:lpstr>
      </vt:variant>
      <vt:variant>
        <vt:i4>1</vt:i4>
      </vt:variant>
      <vt:variant>
        <vt:lpstr>嵌入 OLE 服务器</vt:lpstr>
      </vt:variant>
      <vt:variant>
        <vt:i4>3</vt:i4>
      </vt:variant>
      <vt:variant>
        <vt:lpstr>幻灯片标题</vt:lpstr>
      </vt:variant>
      <vt:variant>
        <vt:i4>70</vt:i4>
      </vt:variant>
    </vt:vector>
  </HeadingPairs>
  <TitlesOfParts>
    <vt:vector size="98" baseType="lpstr">
      <vt:lpstr>Arial Unicode MS</vt:lpstr>
      <vt:lpstr>GulimChe</vt:lpstr>
      <vt:lpstr>MS PGothic</vt:lpstr>
      <vt:lpstr>黑体</vt:lpstr>
      <vt:lpstr>宋体</vt:lpstr>
      <vt:lpstr>幼圆</vt:lpstr>
      <vt:lpstr>Arial</vt:lpstr>
      <vt:lpstr>Calibri</vt:lpstr>
      <vt:lpstr>Cambria Math</vt:lpstr>
      <vt:lpstr>Symbol</vt:lpstr>
      <vt:lpstr>Tahoma</vt:lpstr>
      <vt:lpstr>Times New Roman</vt:lpstr>
      <vt:lpstr>Wingdings</vt:lpstr>
      <vt:lpstr>Wingdings 2</vt:lpstr>
      <vt:lpstr>正文</vt:lpstr>
      <vt:lpstr>1_正文</vt:lpstr>
      <vt:lpstr>2_正文</vt:lpstr>
      <vt:lpstr>3_正文</vt:lpstr>
      <vt:lpstr>4_正文</vt:lpstr>
      <vt:lpstr>5_正文</vt:lpstr>
      <vt:lpstr>6_正文</vt:lpstr>
      <vt:lpstr>7_正文</vt:lpstr>
      <vt:lpstr>8_正文</vt:lpstr>
      <vt:lpstr>9_正文</vt:lpstr>
      <vt:lpstr>E:\学习资料\科研周边\周老师ppt\Macintosh HD:Users:haijiangzhang:973-2014:%E7%A7%91%E6%8A%80%E6%94%AF%E6%92%91%E9%A1%B9%E7%9B%AE_final.doc!OLE_LINK2</vt:lpstr>
      <vt:lpstr>公式</vt:lpstr>
      <vt:lpstr>位图图像</vt:lpstr>
      <vt:lpstr>Equation</vt:lpstr>
      <vt:lpstr>PowerPoint 演示文稿</vt:lpstr>
      <vt:lpstr>Seismic Hazard Analysis</vt:lpstr>
      <vt:lpstr>PowerPoint 演示文稿</vt:lpstr>
      <vt:lpstr>Seismic Hazard Analysis—Step 1</vt:lpstr>
      <vt:lpstr>Seismic Hazard Analysis—Step 2  </vt:lpstr>
      <vt:lpstr>The traditional method  to get M_max  &amp; its occurrence possibility based on G-R law</vt:lpstr>
      <vt:lpstr>Gutenberg-Richter Law </vt:lpstr>
      <vt:lpstr>The destructive earthquakes have few of recordings on most of faults in the worlds since  re-occurrence time of the strong earthquakes in a given region is generally between a few of decades to hundreds of years. </vt:lpstr>
      <vt:lpstr>PowerPoint 演示文稿</vt:lpstr>
      <vt:lpstr>PowerPoint 演示文稿</vt:lpstr>
      <vt:lpstr>PowerPoint 演示文稿</vt:lpstr>
      <vt:lpstr>So the M_max extrapolated based on  G-R law is unreliable.</vt:lpstr>
      <vt:lpstr>Could we directly get M_max by historical earthquake catalogue established based on historical document recordings or geological survey? </vt:lpstr>
      <vt:lpstr>Why  Seismicity Simulation ?</vt:lpstr>
      <vt:lpstr>PowerPoint 演示文稿</vt:lpstr>
      <vt:lpstr>Synthetic Seismicity:</vt:lpstr>
      <vt:lpstr>Application  Case </vt:lpstr>
      <vt:lpstr>建立川滇地区的公共断层和公共速度模型</vt:lpstr>
      <vt:lpstr>Quasi-static synthetic seismicity Model</vt:lpstr>
      <vt:lpstr>Quasi-Static Synthetic Seismicity Model</vt:lpstr>
      <vt:lpstr>How the Cells are loaded toward failure</vt:lpstr>
      <vt:lpstr>Calculation of  the induced stress</vt:lpstr>
      <vt:lpstr>Stress history of a single cell</vt:lpstr>
      <vt:lpstr>How to get the times, locations and magnitude of earthquakes</vt:lpstr>
      <vt:lpstr>Rupturing  ‘snapshots’ for a  characteristic  Fault  event</vt:lpstr>
      <vt:lpstr>Final slip distribution</vt:lpstr>
      <vt:lpstr>PowerPoint 演示文稿</vt:lpstr>
      <vt:lpstr>PowerPoint 演示文稿</vt:lpstr>
      <vt:lpstr>Fault model</vt:lpstr>
      <vt:lpstr>Parameters of the faults in the model</vt:lpstr>
      <vt:lpstr>Physical parameters of the media in the model</vt:lpstr>
      <vt:lpstr> One of the simulations for 10000y in Western Sichuan</vt:lpstr>
      <vt:lpstr>PowerPoint 演示文稿</vt:lpstr>
      <vt:lpstr>PowerPoint 演示文稿</vt:lpstr>
      <vt:lpstr>PowerPoint 演示文稿</vt:lpstr>
      <vt:lpstr>PowerPoint 演示文稿</vt:lpstr>
      <vt:lpstr>Features (1):</vt:lpstr>
      <vt:lpstr>Features (2):</vt:lpstr>
      <vt:lpstr>PowerPoint 演示文稿</vt:lpstr>
      <vt:lpstr>PowerPoint 演示文稿</vt:lpstr>
      <vt:lpstr>2. Stress Release model and its application in seismic hazard assessment  </vt:lpstr>
      <vt:lpstr>SRM (Vere-Jones,1978) is a non-stationary Possion Model based on the elastic rebound hypothesis (Reid, 1910)</vt:lpstr>
      <vt:lpstr>CSRM (Liu et al.,1999;Bebington, 2003) tried to extend SRM to a complex region with a few sub-tectonic regions</vt:lpstr>
      <vt:lpstr>Non-stationary Possion Model</vt:lpstr>
      <vt:lpstr>To extend SRM to a real Space-time prediction model </vt:lpstr>
      <vt:lpstr>Evidence from the laboratory</vt:lpstr>
      <vt:lpstr>Conclusions 1</vt:lpstr>
      <vt:lpstr>Upgrading SRM with the co-seismic stress triggering model</vt:lpstr>
      <vt:lpstr>How to get g(x,y)</vt:lpstr>
      <vt:lpstr>PowerPoint 演示文稿</vt:lpstr>
      <vt:lpstr>PowerPoint 演示文稿</vt:lpstr>
      <vt:lpstr>g(x,y) inferred from the seismicity data</vt:lpstr>
      <vt:lpstr>How to get                             ? </vt:lpstr>
      <vt:lpstr>How to get the loading term</vt:lpstr>
      <vt:lpstr>Historic catalogue from 1300 to 1997 in North China</vt:lpstr>
      <vt:lpstr>The parameters to be fitted in the model </vt:lpstr>
      <vt:lpstr>Fitting results</vt:lpstr>
      <vt:lpstr>PowerPoint 演示文稿</vt:lpstr>
      <vt:lpstr>The variation of conditional intensity with time</vt:lpstr>
      <vt:lpstr>PowerPoint 演示文稿</vt:lpstr>
      <vt:lpstr>Results more than the classic stress release model</vt:lpstr>
      <vt:lpstr>PowerPoint 演示文稿</vt:lpstr>
      <vt:lpstr>Some examples before or after some super shocks in history</vt:lpstr>
      <vt:lpstr>PowerPoint 演示文稿</vt:lpstr>
      <vt:lpstr>Conclusions 2</vt:lpstr>
      <vt:lpstr>PowerPoint 演示文稿</vt:lpstr>
      <vt:lpstr>PowerPoint 演示文稿</vt:lpstr>
      <vt:lpstr>PowerPoint 演示文稿</vt:lpstr>
      <vt:lpstr>PowerPoint 演示文稿</vt:lpstr>
      <vt:lpstr>PowerPoint 演示文稿</vt:lpstr>
    </vt:vector>
  </TitlesOfParts>
  <Company>pku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Spatio-Temporal Stress Release Model Based on Static Stress Trigger</dc:title>
  <dc:creator>jmm</dc:creator>
  <cp:lastModifiedBy>zsy</cp:lastModifiedBy>
  <cp:revision>603</cp:revision>
  <dcterms:created xsi:type="dcterms:W3CDTF">2003-11-24T07:57:27Z</dcterms:created>
  <dcterms:modified xsi:type="dcterms:W3CDTF">2015-07-15T00:46:37Z</dcterms:modified>
</cp:coreProperties>
</file>